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2"/>
    <a:srgbClr val="C5D3EE"/>
    <a:srgbClr val="FDFFFF"/>
    <a:srgbClr val="D8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51623,0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57170,7тыс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Дефицит*</a:t>
          </a:r>
        </a:p>
        <a:p>
          <a:r>
            <a:rPr lang="ru-RU" sz="1200" b="1" dirty="0" smtClean="0">
              <a:solidFill>
                <a:srgbClr val="002060"/>
              </a:solidFill>
              <a:latin typeface="Arial Narrow" pitchFamily="34" charset="0"/>
              <a:ea typeface="+mn-ea"/>
              <a:cs typeface="Times New Roman" pitchFamily="18" charset="0"/>
            </a:rPr>
            <a:t>(превышение расходов бюджета над его доходами)</a:t>
          </a: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5547,7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8230F692-D0A9-487B-A0B3-0FFA32F85F26}" type="presOf" srcId="{D5EA8B86-1948-46A1-83D8-E9890D6A951C}" destId="{D05B7DFB-5FE1-41FF-AC5E-CF203E526E22}" srcOrd="0" destOrd="0" presId="urn:microsoft.com/office/officeart/2005/8/layout/vList5"/>
    <dgm:cxn modelId="{84687A8C-27BC-4559-81D4-B08F9D27D200}" type="presOf" srcId="{0F0ADC53-9C17-433D-B2EC-07619D2D2309}" destId="{EDCBF151-500B-4AAD-B92E-CDF4D9327F57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E48FEB2E-30E3-4B91-8580-232604AF61DA}" type="presOf" srcId="{E0C8B45F-944E-4CA1-97C7-4D2C9E8DF6F9}" destId="{F7E82C96-39F0-4D55-A89B-C9E0430F9AAC}" srcOrd="0" destOrd="0" presId="urn:microsoft.com/office/officeart/2005/8/layout/vList5"/>
    <dgm:cxn modelId="{7AC04246-94AC-43FF-A79E-26B0971E31B4}" type="presOf" srcId="{B6BCD68B-1A62-4184-8FEE-9FD5D487B66F}" destId="{6D1535C0-EFAE-4BDE-960C-942767BCE304}" srcOrd="0" destOrd="0" presId="urn:microsoft.com/office/officeart/2005/8/layout/vList5"/>
    <dgm:cxn modelId="{E967C902-55AE-4513-B8C7-CFCE4F5C0951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3CF9694B-113F-4BE6-B9F6-6D3E10179646}" type="presOf" srcId="{E93844F2-7DB1-4A26-9B43-035B8B83FA66}" destId="{33AD4820-E2B9-4453-887A-1D3B85C988E3}" srcOrd="0" destOrd="0" presId="urn:microsoft.com/office/officeart/2005/8/layout/vList5"/>
    <dgm:cxn modelId="{A4CD1608-7B52-4A20-A426-5C5BE72D4D74}" type="presOf" srcId="{1FD3246F-1B6F-4449-8DFF-CA9BFAEBD291}" destId="{C93F5BC7-36F4-4C1F-B335-E5D098FB92A9}" srcOrd="0" destOrd="0" presId="urn:microsoft.com/office/officeart/2005/8/layout/vList5"/>
    <dgm:cxn modelId="{3ECAF4DC-7220-4251-95FF-32BED61D750D}" type="presParOf" srcId="{7F9C587C-16E1-4C3A-ABC3-D524117F18F0}" destId="{D0EDBD47-6AEC-42ED-BF32-7912CC8D7BC6}" srcOrd="0" destOrd="0" presId="urn:microsoft.com/office/officeart/2005/8/layout/vList5"/>
    <dgm:cxn modelId="{FF9051C2-5E02-4DEB-B7B9-0D66612AB888}" type="presParOf" srcId="{D0EDBD47-6AEC-42ED-BF32-7912CC8D7BC6}" destId="{EDCBF151-500B-4AAD-B92E-CDF4D9327F57}" srcOrd="0" destOrd="0" presId="urn:microsoft.com/office/officeart/2005/8/layout/vList5"/>
    <dgm:cxn modelId="{4CE4DBD4-3C20-452F-856F-B20D4302E836}" type="presParOf" srcId="{D0EDBD47-6AEC-42ED-BF32-7912CC8D7BC6}" destId="{F7E82C96-39F0-4D55-A89B-C9E0430F9AAC}" srcOrd="1" destOrd="0" presId="urn:microsoft.com/office/officeart/2005/8/layout/vList5"/>
    <dgm:cxn modelId="{3DAAA3A0-E623-4799-A5E3-FDD82FBA7A1D}" type="presParOf" srcId="{7F9C587C-16E1-4C3A-ABC3-D524117F18F0}" destId="{1766F542-8D6D-4B84-9538-B659AB49C072}" srcOrd="1" destOrd="0" presId="urn:microsoft.com/office/officeart/2005/8/layout/vList5"/>
    <dgm:cxn modelId="{7524B58B-5B73-4CBE-91B6-90798FA1B6EA}" type="presParOf" srcId="{7F9C587C-16E1-4C3A-ABC3-D524117F18F0}" destId="{6CB26A5B-B63E-40DC-8110-C2F0E3717C3B}" srcOrd="2" destOrd="0" presId="urn:microsoft.com/office/officeart/2005/8/layout/vList5"/>
    <dgm:cxn modelId="{CD15FDEE-2680-412B-9D25-0CF433E71B26}" type="presParOf" srcId="{6CB26A5B-B63E-40DC-8110-C2F0E3717C3B}" destId="{33AD4820-E2B9-4453-887A-1D3B85C988E3}" srcOrd="0" destOrd="0" presId="urn:microsoft.com/office/officeart/2005/8/layout/vList5"/>
    <dgm:cxn modelId="{97B0C822-69DB-441E-9D72-2E0D596ACC1B}" type="presParOf" srcId="{6CB26A5B-B63E-40DC-8110-C2F0E3717C3B}" destId="{6D1535C0-EFAE-4BDE-960C-942767BCE304}" srcOrd="1" destOrd="0" presId="urn:microsoft.com/office/officeart/2005/8/layout/vList5"/>
    <dgm:cxn modelId="{DFA1AB22-1C8C-4B2D-8650-40B38C7839FA}" type="presParOf" srcId="{7F9C587C-16E1-4C3A-ABC3-D524117F18F0}" destId="{4C97C2EB-599E-41CC-B5C6-B27D65068A41}" srcOrd="3" destOrd="0" presId="urn:microsoft.com/office/officeart/2005/8/layout/vList5"/>
    <dgm:cxn modelId="{0CEB9935-8C3F-4CE8-9111-C13C755E1329}" type="presParOf" srcId="{7F9C587C-16E1-4C3A-ABC3-D524117F18F0}" destId="{55AE06B4-A2DE-41E9-A1D2-C6553B579A4A}" srcOrd="4" destOrd="0" presId="urn:microsoft.com/office/officeart/2005/8/layout/vList5"/>
    <dgm:cxn modelId="{8B6E2430-AAF0-4221-8625-CBC8840AF658}" type="presParOf" srcId="{55AE06B4-A2DE-41E9-A1D2-C6553B579A4A}" destId="{D05B7DFB-5FE1-41FF-AC5E-CF203E526E22}" srcOrd="0" destOrd="0" presId="urn:microsoft.com/office/officeart/2005/8/layout/vList5"/>
    <dgm:cxn modelId="{FCD4CFA1-587A-477D-909C-9E1C8727F723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699CA-8ADC-47D8-9980-E9C8A704B8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ADF2A7-D4A3-407C-8DCD-831765AE0487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57170,7 </a:t>
          </a:r>
          <a:r>
            <a:rPr lang="ru-RU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7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73DBC-D8E6-4981-A22E-8673DDD5B57B}" type="parTrans" cxnId="{BC94D093-E853-4DAA-99C8-BD04B6318777}">
      <dgm:prSet/>
      <dgm:spPr/>
      <dgm:t>
        <a:bodyPr/>
        <a:lstStyle/>
        <a:p>
          <a:endParaRPr lang="ru-RU"/>
        </a:p>
      </dgm:t>
    </dgm:pt>
    <dgm:pt modelId="{087371C0-2A58-481A-A505-9366E0F14C90}" type="sibTrans" cxnId="{BC94D093-E853-4DAA-99C8-BD04B6318777}">
      <dgm:prSet/>
      <dgm:spPr/>
      <dgm:t>
        <a:bodyPr/>
        <a:lstStyle/>
        <a:p>
          <a:endParaRPr lang="ru-RU"/>
        </a:p>
      </dgm:t>
    </dgm:pt>
    <dgm:pt modelId="{3C9764D9-6D33-43D1-9CD7-34986CA6AB06}" type="asst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800" b="1" i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E0621-C658-48C7-89CC-1E03F3C564D2}" type="parTrans" cxnId="{2D4AE532-1FF8-46C3-A150-B8F2684580CF}">
      <dgm:prSet/>
      <dgm:spPr/>
      <dgm:t>
        <a:bodyPr/>
        <a:lstStyle/>
        <a:p>
          <a:endParaRPr lang="ru-RU"/>
        </a:p>
      </dgm:t>
    </dgm:pt>
    <dgm:pt modelId="{D2D95338-80E9-493A-A1F6-4E94B37F8E45}" type="sibTrans" cxnId="{2D4AE532-1FF8-46C3-A150-B8F2684580CF}">
      <dgm:prSet/>
      <dgm:spPr/>
      <dgm:t>
        <a:bodyPr/>
        <a:lstStyle/>
        <a:p>
          <a:endParaRPr lang="ru-RU"/>
        </a:p>
      </dgm:t>
    </dgm:pt>
    <dgm:pt modelId="{AC166ACA-9803-45FC-98F0-817E32DD459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A37EB-1496-4853-9D57-2BAC4D70725A}" type="parTrans" cxnId="{A49AC19A-D0C9-4AD6-BBD5-4AB556573282}">
      <dgm:prSet/>
      <dgm:spPr/>
      <dgm:t>
        <a:bodyPr/>
        <a:lstStyle/>
        <a:p>
          <a:endParaRPr lang="ru-RU"/>
        </a:p>
      </dgm:t>
    </dgm:pt>
    <dgm:pt modelId="{4E2D21F0-E386-4F1E-B75F-1E2E16B1430D}" type="sibTrans" cxnId="{A49AC19A-D0C9-4AD6-BBD5-4AB556573282}">
      <dgm:prSet/>
      <dgm:spPr/>
      <dgm:t>
        <a:bodyPr/>
        <a:lstStyle/>
        <a:p>
          <a:endParaRPr lang="ru-RU"/>
        </a:p>
      </dgm:t>
    </dgm:pt>
    <dgm:pt modelId="{D73A183D-2F7B-4A7B-AD2E-C1BA71F6CBFE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AA339-973C-4FF1-BE37-19254C042E3B}" type="parTrans" cxnId="{866E42FA-0531-45D7-8A52-6A320FF9B96D}">
      <dgm:prSet/>
      <dgm:spPr/>
      <dgm:t>
        <a:bodyPr/>
        <a:lstStyle/>
        <a:p>
          <a:endParaRPr lang="ru-RU"/>
        </a:p>
      </dgm:t>
    </dgm:pt>
    <dgm:pt modelId="{C7128955-58E1-4F3E-9388-B7CF12C02A81}" type="sibTrans" cxnId="{866E42FA-0531-45D7-8A52-6A320FF9B96D}">
      <dgm:prSet/>
      <dgm:spPr/>
      <dgm:t>
        <a:bodyPr/>
        <a:lstStyle/>
        <a:p>
          <a:endParaRPr lang="ru-RU"/>
        </a:p>
      </dgm:t>
    </dgm:pt>
    <dgm:pt modelId="{B3B658E9-EE49-44C7-988E-E78DE587965E}" type="pres">
      <dgm:prSet presAssocID="{EB3699CA-8ADC-47D8-9980-E9C8A704B8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46400-4337-422C-A877-F020CE302697}" type="pres">
      <dgm:prSet presAssocID="{3FADF2A7-D4A3-407C-8DCD-831765AE0487}" presName="centerShape" presStyleLbl="node0" presStyleIdx="0" presStyleCnt="1" custScaleX="126727" custScaleY="78856"/>
      <dgm:spPr/>
      <dgm:t>
        <a:bodyPr/>
        <a:lstStyle/>
        <a:p>
          <a:endParaRPr lang="ru-RU"/>
        </a:p>
      </dgm:t>
    </dgm:pt>
    <dgm:pt modelId="{945B98D7-2D69-4FBA-B710-CB384E8785E7}" type="pres">
      <dgm:prSet presAssocID="{87FE0621-C658-48C7-89CC-1E03F3C564D2}" presName="parTrans" presStyleLbl="bgSibTrans2D1" presStyleIdx="0" presStyleCnt="3" custLinFactNeighborX="20962" custLinFactNeighborY="-33786" custRadScaleRad="200008"/>
      <dgm:spPr/>
      <dgm:t>
        <a:bodyPr/>
        <a:lstStyle/>
        <a:p>
          <a:endParaRPr lang="ru-RU"/>
        </a:p>
      </dgm:t>
    </dgm:pt>
    <dgm:pt modelId="{3FFBDC69-0EA1-413A-9721-CDF4FAFB2859}" type="pres">
      <dgm:prSet presAssocID="{3C9764D9-6D33-43D1-9CD7-34986CA6AB06}" presName="node" presStyleLbl="node1" presStyleIdx="0" presStyleCnt="3" custScaleX="100100" custScaleY="115234" custRadScaleRad="99295" custRadScaleInc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B00E2-82E3-47E4-8F61-6F34587031FB}" type="pres">
      <dgm:prSet presAssocID="{87BA37EB-1496-4853-9D57-2BAC4D70725A}" presName="parTrans" presStyleLbl="bgSibTrans2D1" presStyleIdx="1" presStyleCnt="3" custLinFactNeighborY="14087"/>
      <dgm:spPr/>
      <dgm:t>
        <a:bodyPr/>
        <a:lstStyle/>
        <a:p>
          <a:endParaRPr lang="ru-RU"/>
        </a:p>
      </dgm:t>
    </dgm:pt>
    <dgm:pt modelId="{0B54D8D4-0773-4B0D-B8DB-873323740B60}" type="pres">
      <dgm:prSet presAssocID="{AC166ACA-9803-45FC-98F0-817E32DD4593}" presName="node" presStyleLbl="node1" presStyleIdx="1" presStyleCnt="3" custScaleX="123450" custScaleY="129633" custRadScaleRad="10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E759-8C65-432F-9A80-AE12EC8CFC84}" type="pres">
      <dgm:prSet presAssocID="{AD5AA339-973C-4FF1-BE37-19254C042E3B}" presName="parTrans" presStyleLbl="bgSibTrans2D1" presStyleIdx="2" presStyleCnt="3" custLinFactNeighborX="-17261" custLinFactNeighborY="-29191"/>
      <dgm:spPr/>
      <dgm:t>
        <a:bodyPr/>
        <a:lstStyle/>
        <a:p>
          <a:endParaRPr lang="ru-RU"/>
        </a:p>
      </dgm:t>
    </dgm:pt>
    <dgm:pt modelId="{A8E551BE-EACE-400C-8BC3-E1F7BBA4C031}" type="pres">
      <dgm:prSet presAssocID="{D73A183D-2F7B-4A7B-AD2E-C1BA71F6CBFE}" presName="node" presStyleLbl="node1" presStyleIdx="2" presStyleCnt="3" custScaleY="128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01B9A-115D-4039-8E98-BC5008EBFB0B}" type="presOf" srcId="{3FADF2A7-D4A3-407C-8DCD-831765AE0487}" destId="{0D846400-4337-422C-A877-F020CE302697}" srcOrd="0" destOrd="0" presId="urn:microsoft.com/office/officeart/2005/8/layout/radial4"/>
    <dgm:cxn modelId="{6789725B-C20E-441C-8F95-E58F309C1B23}" type="presOf" srcId="{87FE0621-C658-48C7-89CC-1E03F3C564D2}" destId="{945B98D7-2D69-4FBA-B710-CB384E8785E7}" srcOrd="0" destOrd="0" presId="urn:microsoft.com/office/officeart/2005/8/layout/radial4"/>
    <dgm:cxn modelId="{5EDEC3C8-B2FC-4732-A44A-207F8F15026E}" type="presOf" srcId="{AD5AA339-973C-4FF1-BE37-19254C042E3B}" destId="{F5BAE759-8C65-432F-9A80-AE12EC8CFC84}" srcOrd="0" destOrd="0" presId="urn:microsoft.com/office/officeart/2005/8/layout/radial4"/>
    <dgm:cxn modelId="{B6C2D390-A254-4CCC-9443-2FED218D5511}" type="presOf" srcId="{D73A183D-2F7B-4A7B-AD2E-C1BA71F6CBFE}" destId="{A8E551BE-EACE-400C-8BC3-E1F7BBA4C031}" srcOrd="0" destOrd="0" presId="urn:microsoft.com/office/officeart/2005/8/layout/radial4"/>
    <dgm:cxn modelId="{07C3CE48-213C-4980-832B-61E06E1472CD}" type="presOf" srcId="{87BA37EB-1496-4853-9D57-2BAC4D70725A}" destId="{852B00E2-82E3-47E4-8F61-6F34587031FB}" srcOrd="0" destOrd="0" presId="urn:microsoft.com/office/officeart/2005/8/layout/radial4"/>
    <dgm:cxn modelId="{2D4AE532-1FF8-46C3-A150-B8F2684580CF}" srcId="{3FADF2A7-D4A3-407C-8DCD-831765AE0487}" destId="{3C9764D9-6D33-43D1-9CD7-34986CA6AB06}" srcOrd="0" destOrd="0" parTransId="{87FE0621-C658-48C7-89CC-1E03F3C564D2}" sibTransId="{D2D95338-80E9-493A-A1F6-4E94B37F8E45}"/>
    <dgm:cxn modelId="{1CDB5F31-0608-4DD6-A446-9CABCE02C595}" type="presOf" srcId="{3C9764D9-6D33-43D1-9CD7-34986CA6AB06}" destId="{3FFBDC69-0EA1-413A-9721-CDF4FAFB2859}" srcOrd="0" destOrd="0" presId="urn:microsoft.com/office/officeart/2005/8/layout/radial4"/>
    <dgm:cxn modelId="{4DB114E9-1E2F-49FE-97AF-B855724C86F0}" type="presOf" srcId="{AC166ACA-9803-45FC-98F0-817E32DD4593}" destId="{0B54D8D4-0773-4B0D-B8DB-873323740B60}" srcOrd="0" destOrd="0" presId="urn:microsoft.com/office/officeart/2005/8/layout/radial4"/>
    <dgm:cxn modelId="{866E42FA-0531-45D7-8A52-6A320FF9B96D}" srcId="{3FADF2A7-D4A3-407C-8DCD-831765AE0487}" destId="{D73A183D-2F7B-4A7B-AD2E-C1BA71F6CBFE}" srcOrd="2" destOrd="0" parTransId="{AD5AA339-973C-4FF1-BE37-19254C042E3B}" sibTransId="{C7128955-58E1-4F3E-9388-B7CF12C02A81}"/>
    <dgm:cxn modelId="{A49AC19A-D0C9-4AD6-BBD5-4AB556573282}" srcId="{3FADF2A7-D4A3-407C-8DCD-831765AE0487}" destId="{AC166ACA-9803-45FC-98F0-817E32DD4593}" srcOrd="1" destOrd="0" parTransId="{87BA37EB-1496-4853-9D57-2BAC4D70725A}" sibTransId="{4E2D21F0-E386-4F1E-B75F-1E2E16B1430D}"/>
    <dgm:cxn modelId="{BC94D093-E853-4DAA-99C8-BD04B6318777}" srcId="{EB3699CA-8ADC-47D8-9980-E9C8A704B830}" destId="{3FADF2A7-D4A3-407C-8DCD-831765AE0487}" srcOrd="0" destOrd="0" parTransId="{82773DBC-D8E6-4981-A22E-8673DDD5B57B}" sibTransId="{087371C0-2A58-481A-A505-9366E0F14C90}"/>
    <dgm:cxn modelId="{0CADEA0C-BEA2-4CB7-A76F-58B7A9C14B84}" type="presOf" srcId="{EB3699CA-8ADC-47D8-9980-E9C8A704B830}" destId="{B3B658E9-EE49-44C7-988E-E78DE587965E}" srcOrd="0" destOrd="0" presId="urn:microsoft.com/office/officeart/2005/8/layout/radial4"/>
    <dgm:cxn modelId="{73576FC8-BC55-4F25-98D0-F89C2294097A}" type="presParOf" srcId="{B3B658E9-EE49-44C7-988E-E78DE587965E}" destId="{0D846400-4337-422C-A877-F020CE302697}" srcOrd="0" destOrd="0" presId="urn:microsoft.com/office/officeart/2005/8/layout/radial4"/>
    <dgm:cxn modelId="{6CF4CE58-780F-4A14-AF29-67E8391B30AC}" type="presParOf" srcId="{B3B658E9-EE49-44C7-988E-E78DE587965E}" destId="{945B98D7-2D69-4FBA-B710-CB384E8785E7}" srcOrd="1" destOrd="0" presId="urn:microsoft.com/office/officeart/2005/8/layout/radial4"/>
    <dgm:cxn modelId="{EEE8F7E8-9584-413F-BD7E-7C78A6F1ED6B}" type="presParOf" srcId="{B3B658E9-EE49-44C7-988E-E78DE587965E}" destId="{3FFBDC69-0EA1-413A-9721-CDF4FAFB2859}" srcOrd="2" destOrd="0" presId="urn:microsoft.com/office/officeart/2005/8/layout/radial4"/>
    <dgm:cxn modelId="{ED55E7A4-F235-4537-A8D5-7E6CD9623F1C}" type="presParOf" srcId="{B3B658E9-EE49-44C7-988E-E78DE587965E}" destId="{852B00E2-82E3-47E4-8F61-6F34587031FB}" srcOrd="3" destOrd="0" presId="urn:microsoft.com/office/officeart/2005/8/layout/radial4"/>
    <dgm:cxn modelId="{DEF2F444-CD59-4011-B132-02275F710ABB}" type="presParOf" srcId="{B3B658E9-EE49-44C7-988E-E78DE587965E}" destId="{0B54D8D4-0773-4B0D-B8DB-873323740B60}" srcOrd="4" destOrd="0" presId="urn:microsoft.com/office/officeart/2005/8/layout/radial4"/>
    <dgm:cxn modelId="{4C7A60E7-5FEF-4CB3-8411-43BABB8FFB01}" type="presParOf" srcId="{B3B658E9-EE49-44C7-988E-E78DE587965E}" destId="{F5BAE759-8C65-432F-9A80-AE12EC8CFC84}" srcOrd="5" destOrd="0" presId="urn:microsoft.com/office/officeart/2005/8/layout/radial4"/>
    <dgm:cxn modelId="{B330CC7A-D411-4EB0-A6DE-F884D4E60715}" type="presParOf" srcId="{B3B658E9-EE49-44C7-988E-E78DE587965E}" destId="{A8E551BE-EACE-400C-8BC3-E1F7BBA4C031}" srcOrd="6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51623,0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руб.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sp:txBody>
      <dsp:txXfrm rot="-5400000">
        <a:off x="2995357" y="214181"/>
        <a:ext cx="5265576" cy="1099934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74387"/>
        <a:ext cx="2846597" cy="137491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57170,7тыс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. руб.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sp:txBody>
      <dsp:txXfrm rot="-5400000">
        <a:off x="2928950" y="1789676"/>
        <a:ext cx="5265576" cy="1099934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380" y="1676550"/>
        <a:ext cx="2846597" cy="137491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5547,7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тыс. </a:t>
          </a:r>
          <a:r>
            <a:rPr kumimoji="0" lang="ru-RU" sz="3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sp:txBody>
      <dsp:txXfrm rot="-5400000">
        <a:off x="2942939" y="3426848"/>
        <a:ext cx="5265576" cy="1099934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Дефицит*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 Narrow" pitchFamily="34" charset="0"/>
              <a:ea typeface="+mn-ea"/>
              <a:cs typeface="Times New Roman" pitchFamily="18" charset="0"/>
            </a:rPr>
            <a:t>(превышение расходов бюджета над его доходами)</a:t>
          </a:r>
        </a:p>
      </dsp:txBody>
      <dsp:txXfrm>
        <a:off x="74380" y="3276411"/>
        <a:ext cx="2846597" cy="1374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6400-4337-422C-A877-F020CE302697}">
      <dsp:nvSpPr>
        <dsp:cNvPr id="0" name=""/>
        <dsp:cNvSpPr/>
      </dsp:nvSpPr>
      <dsp:spPr>
        <a:xfrm>
          <a:off x="2469570" y="3777674"/>
          <a:ext cx="3291692" cy="2048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57170,7 </a:t>
          </a:r>
          <a:r>
            <a:rPr lang="ru-RU" sz="27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7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1627" y="4077634"/>
        <a:ext cx="2327578" cy="1448338"/>
      </dsp:txXfrm>
    </dsp:sp>
    <dsp:sp modelId="{945B98D7-2D69-4FBA-B710-CB384E8785E7}">
      <dsp:nvSpPr>
        <dsp:cNvPr id="0" name=""/>
        <dsp:cNvSpPr/>
      </dsp:nvSpPr>
      <dsp:spPr>
        <a:xfrm rot="12863856">
          <a:off x="1483214" y="2783196"/>
          <a:ext cx="203102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BDC69-0EA1-413A-9721-CDF4FAFB2859}">
      <dsp:nvSpPr>
        <dsp:cNvPr id="0" name=""/>
        <dsp:cNvSpPr/>
      </dsp:nvSpPr>
      <dsp:spPr>
        <a:xfrm>
          <a:off x="15" y="1692347"/>
          <a:ext cx="2470061" cy="227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b="1" i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42" y="1758974"/>
        <a:ext cx="2336807" cy="2141551"/>
      </dsp:txXfrm>
    </dsp:sp>
    <dsp:sp modelId="{852B00E2-82E3-47E4-8F61-6F34587031FB}">
      <dsp:nvSpPr>
        <dsp:cNvPr id="0" name=""/>
        <dsp:cNvSpPr/>
      </dsp:nvSpPr>
      <dsp:spPr>
        <a:xfrm rot="16200000">
          <a:off x="2935042" y="2194045"/>
          <a:ext cx="2360749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4D8D4-0773-4B0D-B8DB-873323740B60}">
      <dsp:nvSpPr>
        <dsp:cNvPr id="0" name=""/>
        <dsp:cNvSpPr/>
      </dsp:nvSpPr>
      <dsp:spPr>
        <a:xfrm>
          <a:off x="2592294" y="0"/>
          <a:ext cx="3046244" cy="2559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7246" y="74952"/>
        <a:ext cx="2896340" cy="2409149"/>
      </dsp:txXfrm>
    </dsp:sp>
    <dsp:sp modelId="{F5BAE759-8C65-432F-9A80-AE12EC8CFC84}">
      <dsp:nvSpPr>
        <dsp:cNvPr id="0" name=""/>
        <dsp:cNvSpPr/>
      </dsp:nvSpPr>
      <dsp:spPr>
        <a:xfrm rot="19500000">
          <a:off x="4764860" y="2790183"/>
          <a:ext cx="2060954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551BE-EACE-400C-8BC3-E1F7BBA4C031}">
      <dsp:nvSpPr>
        <dsp:cNvPr id="0" name=""/>
        <dsp:cNvSpPr/>
      </dsp:nvSpPr>
      <dsp:spPr>
        <a:xfrm>
          <a:off x="5761399" y="1518882"/>
          <a:ext cx="2467594" cy="2532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3672" y="1591155"/>
        <a:ext cx="2323048" cy="238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DA-D37A-47F7-BA00-633AAE442DD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8584-4519-4051-B029-EFF84928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5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8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1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5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F9A0-A6C9-413C-850F-9D4A3EC2E66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o78.ru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3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6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734481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№ 78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ВМО СПб муниципальный округ № 78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принят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Муниципального Совета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78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17.12.2020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72543"/>
              </p:ext>
            </p:extLst>
          </p:nvPr>
        </p:nvGraphicFramePr>
        <p:xfrm>
          <a:off x="261256" y="1489227"/>
          <a:ext cx="8631471" cy="43612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4350"/>
                <a:gridCol w="5038120"/>
                <a:gridCol w="1294683"/>
                <a:gridCol w="1654318"/>
              </a:tblGrid>
              <a:tr h="64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23254,4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9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органов местного самоуправления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21413,1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исполнению государственных полномочий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1745,5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2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11206,2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11206,2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САНКТ-ПЕТЕРБУРГА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4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55235"/>
              </p:ext>
            </p:extLst>
          </p:nvPr>
        </p:nvGraphicFramePr>
        <p:xfrm>
          <a:off x="251520" y="1348863"/>
          <a:ext cx="8641208" cy="533081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5077"/>
                <a:gridCol w="5043803"/>
                <a:gridCol w="1296144"/>
                <a:gridCol w="1656184"/>
              </a:tblGrid>
              <a:tr h="647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15296,7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15296,7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4734,4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обеспечение, социальное обеспечение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2854,1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1880,3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57170,7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5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79069"/>
              </p:ext>
            </p:extLst>
          </p:nvPr>
        </p:nvGraphicFramePr>
        <p:xfrm>
          <a:off x="539552" y="692696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13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User\AppData\Local\Microsoft\Windows\Temporary Internet Files\Content.IE5\R38YI8FO\publicdomainq-0006932ovvsgf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2" y="4437112"/>
            <a:ext cx="18932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0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283938"/>
              </p:ext>
            </p:extLst>
          </p:nvPr>
        </p:nvGraphicFramePr>
        <p:xfrm>
          <a:off x="457200" y="219008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6139,8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15273,3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государственного  полномочия Санкт-Петербурга по составлению протоколов об административных правонарушениях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субвенций из бюджета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1745,5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23166,4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и обеспечение деятельности муниципального казенного учреждения «МЦ-78»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073907"/>
              </p:ext>
            </p:extLst>
          </p:nvPr>
        </p:nvGraphicFramePr>
        <p:xfrm>
          <a:off x="457200" y="2190080"/>
          <a:ext cx="8229600" cy="189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содержание и обеспечение деятельности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8421,6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выплату заработной платы педагогического состава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12122,9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0000" l="10000" r="90000">
                        <a14:foregroundMark x1="61563" y1="16667" x2="61563" y2="16667"/>
                        <a14:foregroundMark x1="51563" y1="7500" x2="51563" y2="7500"/>
                        <a14:foregroundMark x1="12500" y1="3472" x2="12500" y2="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97569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1167"/>
              </p:ext>
            </p:extLst>
          </p:nvPr>
        </p:nvGraphicFramePr>
        <p:xfrm>
          <a:off x="457200" y="1453728"/>
          <a:ext cx="82296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уплате членских взносов на осуществление деятельности Совета муниципальных образований Санкт-Петербурга и содержание его органов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выборов в представительные органы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Местной администрации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Подготовка, переподготовка и повышение квалификации выборных должностных лиц местного самоуправления, депутатов представительного органа местного самоуправления, а также муниципальных служащих и работников муниципальных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пенсии 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выслугу лет, доплаты за стаж,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лицам, замещавшим муниципальные должности и должности муниципальной службы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содержание ребенка в семье опекуна и приемной семье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вознаграждение приемным родителям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4954,8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205980"/>
            <a:ext cx="7427168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МЕРОПРИЯТИЯ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257553"/>
              </p:ext>
            </p:extLst>
          </p:nvPr>
        </p:nvGraphicFramePr>
        <p:xfrm>
          <a:off x="457200" y="1453728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защиты прав потребителей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информирования, консультирования и содействия жителям  муниципального образования  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финансирование временного трудоустройства несовершеннолетних в возрасте от 14 до 18 лет в свободное от учебы время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 придомовых и дворовых территорий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9788,7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1417,5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Военно-патриотическое воспитание молодежи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72864"/>
              </p:ext>
            </p:extLst>
          </p:nvPr>
        </p:nvGraphicFramePr>
        <p:xfrm>
          <a:off x="457200" y="1623784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 дорожно-транспортного травматизма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формах и порядке, установленных законодательством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 терроризма и экстремизма, а также минимизации и ликвидации последствий  проявления терроризма и экстремизма в границах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новых потенциально опасных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в Санкт-Петербурге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местных и участие в организации и проведении городских праздничных и иных зрелищных мероприятий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1594,1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 и обрядов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досуговых мероприятий для жителей, детей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подростковпроживающих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1199,7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898702"/>
              </p:ext>
            </p:extLst>
          </p:nvPr>
        </p:nvGraphicFramePr>
        <p:xfrm>
          <a:off x="457200" y="1623784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профилактику межнациональных (межэтнических) конфликтов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условий для развития на территории муниципального образования  физической культуры и массового спорта, организация и проведение официальных физкультурных мероприятий, физкультурно-оздоровительных и спортивных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206,7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и распространение информационного бюллетеня "Ваш Муниципальный", опубликование муниципальных правовых актов, иной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1492,1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муниципальных программ: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17022,0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01207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муниципальных программах размещена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 № 78 по адресу: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http://www.momo78.ru/local_administration/municipalnye-programmy/mp-2019/</a:t>
            </a:r>
          </a:p>
        </p:txBody>
      </p:sp>
    </p:spTree>
    <p:extLst>
      <p:ext uri="{BB962C8B-B14F-4D97-AF65-F5344CB8AC3E}">
        <p14:creationId xmlns:p14="http://schemas.microsoft.com/office/powerpoint/2010/main" val="3951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14434"/>
              </p:ext>
            </p:extLst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584176"/>
                <a:gridCol w="1224136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приема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18:00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перерыв: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воскресенье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Ожогина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граждан: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-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15:00 до 18:00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Дружинина Юлия Николаевна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- с 14:00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72008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http://www.momo78.ru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User\AppData\Local\Microsoft\Windows\Temporary Internet Files\Content.IE5\Z6WRLYR1\telephone-2329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53254"/>
            <a:ext cx="1728192" cy="16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7858"/>
            <a:ext cx="871296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Основные характеристики Внутригородского Муниципального образования 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№ 78</a:t>
            </a:r>
          </a:p>
          <a:p>
            <a:endParaRPr lang="ru-RU" sz="5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округа ограничены Невским проспектом, набережной реки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Гороховой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улицей, Адмиралтейским проспектом.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Площадь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1 312 956 кв. метров.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населения составляет порядка 11 тыс. человек.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расположены станции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«Гостиный двор», «Невский проспект», «Адмиралтейская».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№ 78 располагает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образовательными учреждениями как Российский государственный педагогический университет им. А. И. Герцена, Санкт-Петербургское суворовское военное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Министерства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Академия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балета имени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А.Я. Вагановой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Санкт-Петербургский государственный экономический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университет, Санкт-Петербургский городской Дворец творчества юных, и другие образовательные учреждения.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расположены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кафедральный собор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Российская национальная библиотека,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 театр, Большой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театр им.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Г.А. Товстоногова, а также огромное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кафе и ресторанов, торговых центров и бутиков.</a:t>
            </a: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Жилой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состоит из старого фонда различной категории от трущоб до элитного,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престижного жилья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0435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456384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Л О С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Р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 (-).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–превышение доходов бюджета над его расходами (+).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6845419"/>
              </p:ext>
            </p:extLst>
          </p:nvPr>
        </p:nvGraphicFramePr>
        <p:xfrm>
          <a:off x="500034" y="1500174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71500" y="6215063"/>
            <a:ext cx="835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C00000"/>
                </a:solidFill>
              </a:rPr>
              <a:t>* - Источник </a:t>
            </a:r>
            <a:r>
              <a:rPr lang="ru-RU" sz="1200" b="1" i="1" dirty="0">
                <a:solidFill>
                  <a:srgbClr val="C00000"/>
                </a:solidFill>
              </a:rPr>
              <a:t>финансирования дефицита бюджета – превышение доходов над расходами прошлых лет, остатки денежных средств на счетах.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28596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78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9114" y="4297660"/>
            <a:ext cx="8229600" cy="215567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задачами органов местного самоуправления Муниципального образования в области социально-экономической политики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3520"/>
              </p:ext>
            </p:extLst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728192"/>
                <a:gridCol w="936104"/>
                <a:gridCol w="936104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71 742,8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53016,1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57957,1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60275,4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78 748,1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74924,0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47822,6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57170,7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58827,7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60474,9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-3154,4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-5547,7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1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СОЦИАЛЬНО-ЭКОНОМИЧЕСКОГО  РАЗВИТИЯ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 МУНИЦИПАЛЬНОГО 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19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САНКТ-ПЕТЕРБУРГА  МУНИЦИПАЛЬНЫЙ  ОКРУГ  № 78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01" y="1484784"/>
            <a:ext cx="4571553" cy="41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4048" y="498536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44950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439" y="2386988"/>
            <a:ext cx="21602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9445" y="3501008"/>
            <a:ext cx="20162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Штрафы,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санкции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387316"/>
            <a:ext cx="2232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85872" y="2094381"/>
            <a:ext cx="2232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 общегосударственные вопросы, национальная экономика, жилищно-коммунальное хозяйство, охрана окружающей среды , образование, культура и др.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СРАВНИТЕЛЬНАЯ ХАРАКТЕРИСТИКА ИСТОЧНИКОВ ДОХОДОВ МЕСТНОГО БЮДЖЕТА В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55270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52028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146211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53016,1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04864"/>
            <a:ext cx="1872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51623,0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2717" y="3568044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1178" y="3568043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4263866"/>
            <a:ext cx="176061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35584,0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2422629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4279642"/>
            <a:ext cx="15121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47318,0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640" y="5157192"/>
            <a:ext cx="3886808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16039,0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поступления,  дотации на выравнивание бюджетной обеспеченности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15976,0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153367"/>
            <a:ext cx="3960440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5698,1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поступления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3050,0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5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046878"/>
              </p:ext>
            </p:extLst>
          </p:nvPr>
        </p:nvGraphicFramePr>
        <p:xfrm>
          <a:off x="457200" y="2209264"/>
          <a:ext cx="8229600" cy="420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1224136"/>
                <a:gridCol w="1522512"/>
              </a:tblGrid>
              <a:tr h="7150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доходам всего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 ДОХОДЫ, в том числе: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35584,0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алоги на совокупный доход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35584,0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15976,0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30,9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12343,0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субъектов 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1753,3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9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ВСЕГО ДОХОДОВ: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51623,0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marL="0" algn="ctr" defTabSz="914400" rtl="0" eaLnBrk="1" latinLnBrk="0" hangingPunct="1"/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7248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4" y="11498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560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ФАКТИЧЕСКОЕ ИСПОЛНЕНИЕ МЕСТНОГО БЮДЖЕТА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РАСХОДАМ В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2018-2021 </a:t>
            </a:r>
            <a:r>
              <a:rPr lang="ru-RU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78" y="188651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6" y="4118766"/>
            <a:ext cx="3374520" cy="25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18" y="1173825"/>
            <a:ext cx="3419754" cy="31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61" y="4409723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50296" y="682533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3726" y="178307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78748,1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444508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74924,0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1319240"/>
            <a:ext cx="105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47822,6</a:t>
            </a:r>
            <a:endParaRPr lang="ru-RU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7256" y="2029293"/>
            <a:ext cx="16561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51623,0</a:t>
            </a:r>
            <a:endParaRPr lang="ru-RU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(прогноз)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2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1649</TotalTime>
  <Words>1554</Words>
  <Application>Microsoft Office PowerPoint</Application>
  <PresentationFormat>Экран (4:3)</PresentationFormat>
  <Paragraphs>445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Lucida Sans Unicode</vt:lpstr>
      <vt:lpstr>Symbol</vt:lpstr>
      <vt:lpstr>Times New Roman</vt:lpstr>
      <vt:lpstr>Тема Office</vt:lpstr>
      <vt:lpstr>Презентация PowerPoint</vt:lpstr>
      <vt:lpstr>Презентация PowerPoint</vt:lpstr>
      <vt:lpstr>Г Л О С С А Р И Й</vt:lpstr>
      <vt:lpstr>Презентация PowerPoint</vt:lpstr>
      <vt:lpstr> Основными задачами органов местного самоуправления Муниципального образования в области социально-экономической политики на 2021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  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vt:lpstr>
      <vt:lpstr>Расходы на содержание и обеспечение деятельности муниципального казенного учреждения «МЦ-78»</vt:lpstr>
      <vt:lpstr>Расходы на решение вопросов местного значения   НЕПРОГРАММНЫЕ МЕРОПРИЯТИЯ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105</cp:revision>
  <dcterms:created xsi:type="dcterms:W3CDTF">2019-10-17T12:10:04Z</dcterms:created>
  <dcterms:modified xsi:type="dcterms:W3CDTF">2021-01-20T11:47:10Z</dcterms:modified>
</cp:coreProperties>
</file>