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30"/>
      <c:rotY val="2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666477508978963E-3"/>
          <c:y val="4.7276648741828117E-2"/>
          <c:w val="0.73542913385826769"/>
          <c:h val="0.8409981967047860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66929133858266E-2"/>
                  <c:y val="3.129445234708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0001312335958E-2"/>
                  <c:y val="3.6984352773826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000131233595799E-2"/>
                  <c:y val="7.1123755334281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34396.400000000001</c:v>
                </c:pt>
                <c:pt idx="1">
                  <c:v>55437.3</c:v>
                </c:pt>
                <c:pt idx="2">
                  <c:v>50304.4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66666666666726E-2"/>
                  <c:y val="4.8364153627311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"/>
                  <c:y val="5.9743954480796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333333333333333E-2"/>
                  <c:y val="8.2503556187766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44606.2</c:v>
                </c:pt>
                <c:pt idx="1">
                  <c:v>55437.3</c:v>
                </c:pt>
                <c:pt idx="2">
                  <c:v>50304.4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52016840"/>
        <c:axId val="152014488"/>
        <c:axId val="0"/>
      </c:bar3DChart>
      <c:catAx>
        <c:axId val="152016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014488"/>
        <c:crosses val="autoZero"/>
        <c:auto val="1"/>
        <c:lblAlgn val="ctr"/>
        <c:lblOffset val="100"/>
        <c:noMultiLvlLbl val="0"/>
      </c:catAx>
      <c:valAx>
        <c:axId val="152014488"/>
        <c:scaling>
          <c:orientation val="minMax"/>
        </c:scaling>
        <c:delete val="0"/>
        <c:axPos val="r"/>
        <c:majorGridlines/>
        <c:numFmt formatCode="0%" sourceLinked="1"/>
        <c:majorTickMark val="out"/>
        <c:minorTickMark val="none"/>
        <c:tickLblPos val="nextTo"/>
        <c:crossAx val="152016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C10AC4-5543-465B-A81F-772DFE63BC0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67DBF9-881F-4883-87DD-694A74B77075}" type="datetimeFigureOut">
              <a:rPr lang="ru-RU" smtClean="0"/>
              <a:t>25.01.2023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486600" cy="2376264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Проект бюджета Внутригородского Муниципального образования города федерального значения                 Санкт-Петербурга муниципальный округ № 78                    на 2023 год и на плановый период 2024 и 2025 годов</a:t>
            </a:r>
          </a:p>
          <a:p>
            <a:pPr algn="ctr"/>
            <a:endParaRPr lang="ru-RU" sz="25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1400" i="1" dirty="0" smtClean="0">
                <a:solidFill>
                  <a:schemeClr val="accent6">
                    <a:lumMod val="50000"/>
                  </a:schemeClr>
                </a:solidFill>
              </a:rPr>
              <a:t>Санкт-Петербург, 2023 год  </a:t>
            </a:r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280920" cy="2016224"/>
          </a:xfrm>
        </p:spPr>
        <p:txBody>
          <a:bodyPr/>
          <a:lstStyle/>
          <a:p>
            <a:pPr algn="ctr"/>
            <a:r>
              <a:rPr lang="ru-RU" sz="5400" b="1" dirty="0" smtClean="0"/>
              <a:t>  </a:t>
            </a:r>
            <a:r>
              <a:rPr lang="ru-RU" b="1" dirty="0" smtClean="0"/>
              <a:t>БЮДЖЕТ ДЛЯ ГРАЖДАН</a:t>
            </a:r>
            <a:endParaRPr lang="ru-RU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1027" name="Picture 3" descr="H:\Разное мое\Рабочий стол\Герб_Флаг\Untitled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27" y="136266"/>
            <a:ext cx="6794557" cy="2148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1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 smtClean="0"/>
              <a:t>Расходы на решение вопросов местного значения. </a:t>
            </a:r>
            <a:br>
              <a:rPr lang="ru-RU" sz="2000" b="1" dirty="0" smtClean="0"/>
            </a:br>
            <a:r>
              <a:rPr lang="ru-RU" sz="2000" b="1" dirty="0" smtClean="0"/>
              <a:t>(Муниципальные программы)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250969"/>
              </p:ext>
            </p:extLst>
          </p:nvPr>
        </p:nvGraphicFramePr>
        <p:xfrm>
          <a:off x="179511" y="1251420"/>
          <a:ext cx="7992889" cy="4761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/>
                <a:gridCol w="5040560"/>
                <a:gridCol w="792088"/>
                <a:gridCol w="792088"/>
                <a:gridCol w="936104"/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досуговых мероприятий для жителей, детей и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подростковпроживающих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сохранение и развитие языков и культуры народов Российской Федерации, проживающих на территории муниципального образования, социальную и культурную адаптацию мигрантов, профилактику межнациональных (межэтнических) конфликтов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7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 условий для развития на территории муниципального образования  физической культуры и массового спорта, организация и проведение официальных физкультурных мероприятий, физкультурно-оздоровительных и спортивных мероприятий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132,00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4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и распространение информационного бюллетеня "Ваш Муниципальный", опубликование муниципальных правовых актов, иной информации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714,9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749,7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783,9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7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52428" y="440669"/>
            <a:ext cx="6120680" cy="747463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КОНТАКТНАЯ ИНФОРМАЦИЯ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285679"/>
              </p:ext>
            </p:extLst>
          </p:nvPr>
        </p:nvGraphicFramePr>
        <p:xfrm>
          <a:off x="457200" y="1622353"/>
          <a:ext cx="785921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1512168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 работы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приема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Совет Внутригородского Муниципального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города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федерального значения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Санкт-Петербурга муниципальный округ № 78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191023, г. Санкт-Петербург,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Гороховая, д. 48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Тел/факс: (812) 310-88-88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почта: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momo78.ms@gmail.com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Понедельник-четверг: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09:00 до 18:00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Пятница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09:00 до 17:00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Обеденный перерыв: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13:00-14:00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Выходной: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суббота,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воскресенье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Ожогина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Татьяна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Александровна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 граждан: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 -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15:00 до 18:00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Местная администрация Внутригородского Муниципального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города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федерального значения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Санкт-Петербурга муниципальный округ № 78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Адрес: 191023, г. Санкт-Петербург,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Гороховая, д. 48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Тел/факс: (812) 310-88-88</a:t>
                      </a: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почта: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momo78.ms@gmail.com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Кузьмина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Екатерина Александровна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граждан: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 - с 14:00 до 17:00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9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69277"/>
            <a:ext cx="7486600" cy="5300084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Бюджет </a:t>
            </a: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–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Доходы – поступающие в бюджет денежные средства, в виде налоговых, неналоговых и безвозмездных поступлений.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Расходы – денежные средства, направляемые на финансовое обеспечение задач и функций органов местного самоуправления.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Дефицит – превышение расходов бюджета над его доходами (-).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Профицит –превышение доходов бюджета над его расходами (+).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Межбюджетные трансферты – средства, предоставляемые одним бюджетом бюджетной системы Российской Федерации другому бюджету бюджетной системы Российской Федерации. Виды межбюджетных трансфертов: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Субвенция – средства, предоставляемые одним бюджетом бюджетной системы Российской Федерации другому бюджету бюджетной системы Российской Федерации в целях обеспечения обязанностей по выполнению переданных полномочий.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Субсидия – средства, предоставляемые одним бюджетом бюджетной системы Российской Федерации другому бюджету бюджетной системы Российской Федерации в целях исполнения обязанностей по решению вопросов местного значения.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spc="-100" dirty="0">
                <a:solidFill>
                  <a:schemeClr val="accent6">
                    <a:lumMod val="50000"/>
                  </a:schemeClr>
                </a:solidFill>
              </a:rPr>
              <a:t>	Дотация – средства, предоставляемые одним бюджетом бюджетной системы Российской Федерации другому бюджету бюджетной системы Российской Федерации в целях выравнивания финансовых возможностей для решения вопросов местного значения.</a:t>
            </a:r>
          </a:p>
          <a:p>
            <a:pPr algn="ctr"/>
            <a:endParaRPr lang="ru-RU" sz="25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752428" y="440669"/>
            <a:ext cx="6120680" cy="747463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Г Л О С </a:t>
            </a:r>
            <a:r>
              <a:rPr lang="ru-RU" sz="4000" dirty="0" err="1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А Р И Й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9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486600" cy="4248472"/>
          </a:xfrm>
        </p:spPr>
        <p:txBody>
          <a:bodyPr>
            <a:noAutofit/>
          </a:bodyPr>
          <a:lstStyle/>
          <a:p>
            <a:pPr algn="ctr"/>
            <a:endParaRPr lang="ru-RU" sz="2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14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6181428" cy="990772"/>
          </a:xfrm>
        </p:spPr>
        <p:txBody>
          <a:bodyPr/>
          <a:lstStyle/>
          <a:p>
            <a:pPr algn="ctr"/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Основные показатели социально-экономического развития</a:t>
            </a:r>
            <a:endParaRPr lang="ru-RU" sz="3000" dirty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clrChange>
              <a:clrFrom>
                <a:srgbClr val="E9EDF4"/>
              </a:clrFrom>
              <a:clrTo>
                <a:srgbClr val="E9EDF4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9328" y="1480777"/>
            <a:ext cx="7508640" cy="242160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3822" y="3913201"/>
            <a:ext cx="7786092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ными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органов местного самоуправления Муниципального образования в области социально-экономической политики на 2023 год является улучшение качества жизни населения Муниципального образования, решение вопросов местного значения по таким направлениям, как благоустройство, культура, оздоровление и спорт, работа с молодежью, повышение уровня безопасности, охрана окружающей среды, опека и попечительство и др.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достижения указанных целей необходимо укрепить финансово-экономическую базу органов местного самоуправления; развить формы гражданского участия в деятельности органов местного самоуправления; активизировать работу по взаимодействию органов местного самоуправления и органов государственной власти.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0607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1115616" y="269966"/>
            <a:ext cx="4968552" cy="5667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+mn-lt"/>
              </a:rPr>
              <a:t>Внутригородское   Муниципальное   образование </a:t>
            </a:r>
          </a:p>
          <a:p>
            <a:r>
              <a:rPr lang="ru-RU" sz="1600" b="1" dirty="0" smtClean="0">
                <a:latin typeface="+mn-lt"/>
              </a:rPr>
              <a:t>Санкт-Петербурга муниципальный  округ   №  78 </a:t>
            </a:r>
            <a:endParaRPr lang="ru-RU" sz="1600" b="1" dirty="0">
              <a:latin typeface="+mn-lt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1043608" y="909464"/>
            <a:ext cx="695732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 smtClean="0"/>
              <a:t>  </a:t>
            </a:r>
            <a:r>
              <a:rPr lang="ru-RU" sz="2500" b="1" dirty="0" smtClean="0"/>
              <a:t>ОСНОВНЫЕ ХАРАКТЕРИСТИКИ БЮДЖЕТА НА 2023 ГОД И НА ПЛАНОВЫЙ ПЕРИОД 2024 и 2025 ГОДОВ</a:t>
            </a:r>
            <a:endParaRPr lang="ru-RU" sz="2500" b="1" dirty="0"/>
          </a:p>
        </p:txBody>
      </p:sp>
      <p:sp>
        <p:nvSpPr>
          <p:cNvPr id="38" name="Объект 36"/>
          <p:cNvSpPr txBox="1">
            <a:spLocks/>
          </p:cNvSpPr>
          <p:nvPr/>
        </p:nvSpPr>
        <p:spPr>
          <a:xfrm>
            <a:off x="547363" y="2276872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Объект 36"/>
          <p:cNvSpPr txBox="1">
            <a:spLocks/>
          </p:cNvSpPr>
          <p:nvPr/>
        </p:nvSpPr>
        <p:spPr>
          <a:xfrm>
            <a:off x="483940" y="1124744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graphicFrame>
        <p:nvGraphicFramePr>
          <p:cNvPr id="43" name="Объект 4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02088"/>
              </p:ext>
            </p:extLst>
          </p:nvPr>
        </p:nvGraphicFramePr>
        <p:xfrm>
          <a:off x="323528" y="2133600"/>
          <a:ext cx="7753672" cy="2951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323528" y="5105075"/>
            <a:ext cx="2638224" cy="1304804"/>
            <a:chOff x="-2759272" y="5464723"/>
            <a:chExt cx="2638224" cy="1304804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-2708950" y="5464723"/>
              <a:ext cx="2537581" cy="130480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-2759272" y="5464723"/>
              <a:ext cx="2638224" cy="11577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ru-RU" sz="20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rPr>
                <a:t>Дефицит*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tx1"/>
                  </a:solidFill>
                  <a:latin typeface="Arial Narrow" pitchFamily="34" charset="0"/>
                  <a:ea typeface="+mn-ea"/>
                  <a:cs typeface="Times New Roman" pitchFamily="18" charset="0"/>
                </a:rPr>
                <a:t>(превышение расходов бюджета над его доходами)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839887" y="5186368"/>
            <a:ext cx="5374143" cy="1159056"/>
            <a:chOff x="3825219" y="5538804"/>
            <a:chExt cx="5374143" cy="1159056"/>
          </a:xfrm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5400000">
              <a:off x="5980163" y="3478661"/>
              <a:ext cx="1159056" cy="5279342"/>
            </a:xfrm>
            <a:prstGeom prst="round2SameRect">
              <a:avLst/>
            </a:prstGeom>
            <a:solidFill>
              <a:schemeClr val="bg1">
                <a:lumMod val="65000"/>
                <a:alpha val="90000"/>
              </a:schemeClr>
            </a:solidFill>
            <a:ln w="19050" cap="flat" cmpd="sng" algn="ctr">
              <a:solidFill>
                <a:srgbClr val="8064A2">
                  <a:tint val="40000"/>
                  <a:alpha val="9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3825219" y="5610660"/>
              <a:ext cx="5222762" cy="104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Times New Roman" pitchFamily="18" charset="0"/>
                </a:rPr>
                <a:t> 2023- 10209,8 тыс. руб.</a:t>
              </a:r>
              <a:endParaRPr kumimoji="0" lang="ru-RU" sz="1500" b="1" i="0" u="none" strike="noStrike" kern="1200" cap="none" normalizeH="0" baseline="0" dirty="0" smtClean="0">
                <a:ln/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endParaRP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2024- 0,0 тыс. руб.</a:t>
              </a:r>
            </a:p>
            <a:p>
              <a:pPr marL="171450" lvl="1" indent="-1714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2025- 0,0 </a:t>
              </a:r>
              <a:r>
                <a:rPr kumimoji="0" lang="ru-RU" sz="1500" b="1" i="0" u="none" strike="noStrike" kern="1200" cap="none" normalizeH="0" baseline="0" dirty="0" smtClean="0">
                  <a:ln/>
                  <a:solidFill>
                    <a:schemeClr val="tx1"/>
                  </a:solidFill>
                  <a:effectLst/>
                  <a:latin typeface="Lucida Sans Unicode"/>
                  <a:ea typeface="+mn-ea"/>
                  <a:cs typeface="Arial" pitchFamily="34" charset="0"/>
                </a:rPr>
                <a:t>тыс. руб.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94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1368152"/>
          </a:xfrm>
        </p:spPr>
        <p:txBody>
          <a:bodyPr/>
          <a:lstStyle/>
          <a:p>
            <a:pPr algn="ctr"/>
            <a:r>
              <a:rPr lang="ru-RU" sz="2000" b="1" dirty="0"/>
              <a:t>ДОХОДЫ  БЮДЖЕТА ВНУТРИГОРОДСКОГО МУНИЦИПАЛЬНОГО ОБРАЗОВАНИЯ САНКТ-ПЕТЕРБУРГА МУНИЦИПАЛЬНЫЙ ОКРУГ  № 78 НА </a:t>
            </a:r>
            <a:r>
              <a:rPr lang="ru-RU" sz="2000" b="1" dirty="0" smtClean="0"/>
              <a:t>2023 </a:t>
            </a:r>
            <a:r>
              <a:rPr lang="ru-RU" sz="2000" b="1" dirty="0"/>
              <a:t>ГОД И НА ПЛАНОВЫЙ ПЕРИОД 2024 И 2025 ГОДОВ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189923"/>
              </p:ext>
            </p:extLst>
          </p:nvPr>
        </p:nvGraphicFramePr>
        <p:xfrm>
          <a:off x="457200" y="1621470"/>
          <a:ext cx="7715200" cy="3751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832"/>
                <a:gridCol w="1197448"/>
                <a:gridCol w="1034800"/>
                <a:gridCol w="1080120"/>
              </a:tblGrid>
              <a:tr h="5113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ru-RU" sz="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 ДОХОДЫ, в том числе: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9870,0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10350,7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10823,7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алоги на доходы физических лиц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9870,0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10350,7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10823,7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НЕНАЛОГОВЫЕ ДОХОДЫ,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22341,1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16369,0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Штрафы, доходы от продажи материальных и нематериальных активов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22341,1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16369,0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БЕЗВОЗМЕЗДНЫЕ ПОСТУПЛЕНИЯ (межбюджетные трансферты),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24524,4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22743,5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23109,7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Дотации на выравнивание бюджетной обеспеченности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17571,5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17860,7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18003,9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238125" algn="l"/>
                        </a:tabLst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Субвенции бюджетам субъектов РФ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4656,5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4882,8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5105,8</a:t>
                      </a: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ВСЕГО ДОХОДОВ: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34396,4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55437,3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50304,4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5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1368152"/>
          </a:xfrm>
        </p:spPr>
        <p:txBody>
          <a:bodyPr/>
          <a:lstStyle/>
          <a:p>
            <a:pPr algn="ctr"/>
            <a:r>
              <a:rPr lang="ru-RU" sz="2000" b="1" dirty="0" smtClean="0"/>
              <a:t>РАС</a:t>
            </a:r>
            <a:r>
              <a:rPr lang="ru-RU" sz="2000" b="1" dirty="0" smtClean="0"/>
              <a:t>ХОДЫ  </a:t>
            </a:r>
            <a:r>
              <a:rPr lang="ru-RU" sz="2000" b="1" dirty="0"/>
              <a:t>БЮДЖЕТА ВНУТРИГОРОДСКОГО МУНИЦИПАЛЬНОГО ОБРАЗОВАНИЯ САНКТ-ПЕТЕРБУРГА МУНИЦИПАЛЬНЫЙ ОКРУГ  № 78 НА </a:t>
            </a:r>
            <a:r>
              <a:rPr lang="ru-RU" sz="2000" b="1" dirty="0" smtClean="0"/>
              <a:t>2023 </a:t>
            </a:r>
            <a:r>
              <a:rPr lang="ru-RU" sz="2000" b="1" dirty="0"/>
              <a:t>ГОД И НА ПЛАНОВЫЙ ПЕРИОД 2024 И 2025 ГОДОВ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917682"/>
              </p:ext>
            </p:extLst>
          </p:nvPr>
        </p:nvGraphicFramePr>
        <p:xfrm>
          <a:off x="261256" y="1489227"/>
          <a:ext cx="7767128" cy="446033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69944"/>
                <a:gridCol w="4704896"/>
                <a:gridCol w="936104"/>
                <a:gridCol w="792088"/>
                <a:gridCol w="864096"/>
              </a:tblGrid>
              <a:tr h="49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sz="18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>
                        <a:hueOff val="0"/>
                        <a:satOff val="0"/>
                        <a:lumOff val="0"/>
                      </a:schemeClr>
                    </a:solidFill>
                  </a:tcPr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16355,3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17091,6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17917,9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9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органов местного самоуправления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14115,6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14747,0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15466,9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исполнению государственных полномочий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2214,9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2322,4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2428,4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485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28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территорий от чрезвычайных ситуаций природного и техногенного характера, пожарная безопасность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Общеэкономические вопросы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  <a:tr h="287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0" marR="0" marT="0" marB="0" anchor="ctr" horzOverflow="overflow"/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9088,9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8163,4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8399,8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2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9088,9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8163,4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8399,8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1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42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504055"/>
          </a:xfrm>
        </p:spPr>
        <p:txBody>
          <a:bodyPr/>
          <a:lstStyle/>
          <a:p>
            <a:pPr algn="ctr"/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919892"/>
              </p:ext>
            </p:extLst>
          </p:nvPr>
        </p:nvGraphicFramePr>
        <p:xfrm>
          <a:off x="251520" y="1412778"/>
          <a:ext cx="7992888" cy="533887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70474"/>
                <a:gridCol w="4930126"/>
                <a:gridCol w="936104"/>
                <a:gridCol w="792088"/>
                <a:gridCol w="864096"/>
              </a:tblGrid>
              <a:tr h="432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г.</a:t>
                      </a:r>
                    </a:p>
                  </a:txBody>
                  <a:tcPr marL="50018" marR="50018" marT="0" marB="0" anchor="ctr" horzOverflow="overflow">
                    <a:solidFill>
                      <a:schemeClr val="accent1"/>
                    </a:solidFill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19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50018" marR="50018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0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Проф.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подготовка, переподготовка и повышение квалификации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12518,2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13754,3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14386,7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12518,2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13754,3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14386,7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5527,5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5796,7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6061,6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4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обеспечение,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соц.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населения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3094,7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3245,5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3393,8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2432,8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2551,2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2667,8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9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132,0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6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714,9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749,7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783,9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714,9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749,7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783,9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утвержденные расходы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9449,0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2328,0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85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29" marR="54429" marT="0" marB="0" anchor="ctr"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44606,2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55437,3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50304,4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3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 smtClean="0"/>
              <a:t>Расходы на решение вопросов местного значения. </a:t>
            </a:r>
            <a:br>
              <a:rPr lang="ru-RU" sz="2000" b="1" dirty="0" smtClean="0"/>
            </a:br>
            <a:r>
              <a:rPr lang="ru-RU" sz="2000" b="1" dirty="0" smtClean="0"/>
              <a:t>(Муниципальные программы)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805029"/>
              </p:ext>
            </p:extLst>
          </p:nvPr>
        </p:nvGraphicFramePr>
        <p:xfrm>
          <a:off x="179511" y="1251420"/>
          <a:ext cx="7992889" cy="5323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48"/>
                <a:gridCol w="5135561"/>
                <a:gridCol w="792088"/>
                <a:gridCol w="792088"/>
                <a:gridCol w="936104"/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защиты прав потребителей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7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информирования, консультирования и содействия жителям  муниципального образования   по вопросам создания товариществ собственников жилья, советов многоквартирных домов, формирования земельных участков, на которых расположены многоквартирные дома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1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1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финансирование временного трудоустройства несовершеннолетних в возрасте от 14 до 18 лет в свободное от учебы время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8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развитию малого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9088,9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8163,4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8399,8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Военно-патриотическое воспитание молодежи муниципального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4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08520" y="-7330"/>
            <a:ext cx="8460432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31640" y="116633"/>
            <a:ext cx="6541468" cy="792087"/>
          </a:xfrm>
        </p:spPr>
        <p:txBody>
          <a:bodyPr/>
          <a:lstStyle/>
          <a:p>
            <a:pPr algn="ctr"/>
            <a:r>
              <a:rPr lang="ru-RU" sz="2000" b="1" dirty="0" smtClean="0"/>
              <a:t>Расходы на решение вопросов местного значения. </a:t>
            </a:r>
            <a:br>
              <a:rPr lang="ru-RU" sz="2000" b="1" dirty="0" smtClean="0"/>
            </a:br>
            <a:r>
              <a:rPr lang="ru-RU" sz="2000" b="1" dirty="0" smtClean="0"/>
              <a:t>(Муниципальные программы)</a:t>
            </a:r>
            <a:endParaRPr lang="ru-RU" sz="20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8316" y="116632"/>
            <a:ext cx="8074124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7857"/>
            <a:ext cx="960901" cy="11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20013"/>
              </p:ext>
            </p:extLst>
          </p:nvPr>
        </p:nvGraphicFramePr>
        <p:xfrm>
          <a:off x="179511" y="1251420"/>
          <a:ext cx="7992889" cy="5049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/>
                <a:gridCol w="5040560"/>
                <a:gridCol w="792088"/>
                <a:gridCol w="792088"/>
                <a:gridCol w="936104"/>
              </a:tblGrid>
              <a:tr h="377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г.</a:t>
                      </a:r>
                    </a:p>
                  </a:txBody>
                  <a:tcPr marL="50018" marR="50018" marT="0" marB="0" anchor="ctr" horzOverflow="overflow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 дорожно-транспортного травматизма на территории муниципального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6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формах и порядке, установленных законодательством Санкт-Петербурга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1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 терроризма и экстремизма, а также минимизации и ликвидации последствий  проявления терроризма и экстремизма в границах муниципального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19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новых потенциально опасных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психоактивных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веществ, наркомании в Санкт-Петербурге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27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местных и участие в организации и проведении городских праздничных и иных зрелищных мероприятий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1066,0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1118,0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5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 и обрядов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2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473</TotalTime>
  <Words>1120</Words>
  <Application>Microsoft Office PowerPoint</Application>
  <PresentationFormat>Экран (4:3)</PresentationFormat>
  <Paragraphs>368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Cambria</vt:lpstr>
      <vt:lpstr>Lucida Sans Unicode</vt:lpstr>
      <vt:lpstr>Symbol</vt:lpstr>
      <vt:lpstr>Times New Roman</vt:lpstr>
      <vt:lpstr>Соседство</vt:lpstr>
      <vt:lpstr>  БЮДЖЕТ ДЛЯ ГРАЖДАН</vt:lpstr>
      <vt:lpstr>Г Л О С С А Р И Й</vt:lpstr>
      <vt:lpstr>Основные показатели социально-экономического развития</vt:lpstr>
      <vt:lpstr>Презентация PowerPoint</vt:lpstr>
      <vt:lpstr>ДОХОДЫ  БЮДЖЕТА ВНУТРИГОРОДСКОГО МУНИЦИПАЛЬНОГО ОБРАЗОВАНИЯ САНКТ-ПЕТЕРБУРГА МУНИЦИПАЛЬНЫЙ ОКРУГ  № 78 НА 2023 ГОД И НА ПЛАНОВЫЙ ПЕРИОД 2024 И 2025 ГОДОВ</vt:lpstr>
      <vt:lpstr>РАСХОДЫ  БЮДЖЕТА ВНУТРИГОРОДСКОГО МУНИЦИПАЛЬНОГО ОБРАЗОВАНИЯ САНКТ-ПЕТЕРБУРГА МУНИЦИПАЛЬНЫЙ ОКРУГ  № 78 НА 2023 ГОД И НА ПЛАНОВЫЙ ПЕРИОД 2024 И 2025 ГОДОВ</vt:lpstr>
      <vt:lpstr>Презентация PowerPoint</vt:lpstr>
      <vt:lpstr>Расходы на решение вопросов местного значения.  (Муниципальные программы)</vt:lpstr>
      <vt:lpstr>Расходы на решение вопросов местного значения.  (Муниципальные программы)</vt:lpstr>
      <vt:lpstr>Расходы на решение вопросов местного значения.  (Муниципальные программы)</vt:lpstr>
      <vt:lpstr>КОНТАКТНАЯ ИНФОРМАЦИЯ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28</cp:revision>
  <dcterms:created xsi:type="dcterms:W3CDTF">2023-01-20T07:33:53Z</dcterms:created>
  <dcterms:modified xsi:type="dcterms:W3CDTF">2023-01-25T11:40:36Z</dcterms:modified>
</cp:coreProperties>
</file>