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74" r:id="rId15"/>
    <p:sldId id="269" r:id="rId16"/>
    <p:sldId id="270" r:id="rId17"/>
    <p:sldId id="271" r:id="rId18"/>
    <p:sldId id="272" r:id="rId19"/>
    <p:sldId id="273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5DFF2"/>
    <a:srgbClr val="C5D3EE"/>
    <a:srgbClr val="FDFFFF"/>
    <a:srgbClr val="D8E1F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1644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948386D-8574-47C1-9D30-52DF7983482C}" type="doc">
      <dgm:prSet loTypeId="urn:microsoft.com/office/officeart/2005/8/layout/vList5" loCatId="list" qsTypeId="urn:microsoft.com/office/officeart/2005/8/quickstyle/simple1#1" qsCatId="simple" csTypeId="urn:microsoft.com/office/officeart/2005/8/colors/colorful1#1" csCatId="colorful" phldr="1"/>
      <dgm:spPr/>
      <dgm:t>
        <a:bodyPr/>
        <a:lstStyle/>
        <a:p>
          <a:endParaRPr lang="ru-RU"/>
        </a:p>
      </dgm:t>
    </dgm:pt>
    <dgm:pt modelId="{0F0ADC53-9C17-433D-B2EC-07619D2D2309}">
      <dgm:prSet phldrT="[Текст]" custT="1"/>
      <dgm:spPr>
        <a:xfrm>
          <a:off x="0" y="7"/>
          <a:ext cx="2995357" cy="1523677"/>
        </a:xfrm>
        <a:prstGeom prst="roundRect">
          <a:avLst/>
        </a:prstGeom>
        <a:solidFill>
          <a:srgbClr val="C0504D">
            <a:hueOff val="0"/>
            <a:satOff val="0"/>
            <a:lumOff val="0"/>
            <a:alphaOff val="0"/>
          </a:srgbClr>
        </a:solidFill>
        <a:ln w="1905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pPr>
            <a:lnSpc>
              <a:spcPct val="90000"/>
            </a:lnSpc>
            <a:spcAft>
              <a:spcPct val="35000"/>
            </a:spcAft>
          </a:pPr>
          <a:r>
            <a:rPr kumimoji="0" lang="ru-RU" sz="2000" b="1" i="0" u="none" strike="noStrike" cap="none" normalizeH="0" baseline="0" dirty="0" smtClean="0">
              <a:ln/>
              <a:solidFill>
                <a:srgbClr val="002060"/>
              </a:solidFill>
              <a:effectLst/>
              <a:latin typeface="Arial" pitchFamily="34" charset="0"/>
              <a:ea typeface="+mn-ea"/>
              <a:cs typeface="Arial" pitchFamily="34" charset="0"/>
            </a:rPr>
            <a:t>Доходы 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kumimoji="0" lang="ru-RU" sz="1200" b="1" i="0" u="none" strike="noStrike" cap="none" normalizeH="0" baseline="0" dirty="0" smtClean="0">
              <a:ln/>
              <a:solidFill>
                <a:srgbClr val="002060"/>
              </a:solidFill>
              <a:effectLst/>
              <a:latin typeface="Arial" pitchFamily="34" charset="0"/>
              <a:ea typeface="+mn-ea"/>
              <a:cs typeface="Arial" pitchFamily="34" charset="0"/>
            </a:rPr>
            <a:t>(</a:t>
          </a:r>
          <a:r>
            <a:rPr lang="ru-RU" sz="1200" b="1" dirty="0" smtClean="0">
              <a:solidFill>
                <a:srgbClr val="002060"/>
              </a:solidFill>
              <a:latin typeface="Arial" pitchFamily="34" charset="0"/>
              <a:ea typeface="+mn-ea"/>
              <a:cs typeface="Arial" pitchFamily="34" charset="0"/>
            </a:rPr>
            <a:t>поступающие в бюджет денежные средства, в виде налоговых, неналоговых и безвозмездных поступлений) </a:t>
          </a:r>
          <a:endParaRPr lang="ru-RU" sz="1200" b="1" dirty="0">
            <a:solidFill>
              <a:srgbClr val="002060"/>
            </a:solidFill>
            <a:latin typeface="Arial" pitchFamily="34" charset="0"/>
            <a:ea typeface="+mn-ea"/>
            <a:cs typeface="Arial" pitchFamily="34" charset="0"/>
          </a:endParaRPr>
        </a:p>
      </dgm:t>
    </dgm:pt>
    <dgm:pt modelId="{A6130D11-A9A8-4595-9818-379C1BD01889}" type="parTrans" cxnId="{A426A6E3-FC51-4E76-8BCD-6BEC39728FBF}">
      <dgm:prSet/>
      <dgm:spPr/>
      <dgm:t>
        <a:bodyPr/>
        <a:lstStyle/>
        <a:p>
          <a:endParaRPr lang="ru-RU" sz="3200" b="1">
            <a:solidFill>
              <a:schemeClr val="tx1"/>
            </a:solidFill>
            <a:latin typeface="+mn-lt"/>
          </a:endParaRPr>
        </a:p>
      </dgm:t>
    </dgm:pt>
    <dgm:pt modelId="{EFEC542B-FBDB-4176-870F-AF42649E48B5}" type="sibTrans" cxnId="{A426A6E3-FC51-4E76-8BCD-6BEC39728FBF}">
      <dgm:prSet/>
      <dgm:spPr/>
      <dgm:t>
        <a:bodyPr/>
        <a:lstStyle/>
        <a:p>
          <a:endParaRPr lang="ru-RU" sz="3200" b="1">
            <a:solidFill>
              <a:schemeClr val="tx1"/>
            </a:solidFill>
            <a:latin typeface="+mn-lt"/>
          </a:endParaRPr>
        </a:p>
      </dgm:t>
    </dgm:pt>
    <dgm:pt modelId="{E0C8B45F-944E-4CA1-97C7-4D2C9E8DF6F9}">
      <dgm:prSet phldrT="[Текст]" custT="1"/>
      <dgm:spPr>
        <a:xfrm rot="5400000">
          <a:off x="5048426" y="-1898392"/>
          <a:ext cx="1218942" cy="5325080"/>
        </a:xfrm>
        <a:prstGeom prst="round2SameRect">
          <a:avLst/>
        </a:prstGeom>
        <a:solidFill>
          <a:srgbClr val="C0504D">
            <a:tint val="40000"/>
            <a:alpha val="90000"/>
            <a:hueOff val="0"/>
            <a:satOff val="0"/>
            <a:lumOff val="0"/>
            <a:alphaOff val="0"/>
          </a:srgbClr>
        </a:solidFill>
        <a:ln w="19050" cap="flat" cmpd="sng" algn="ctr">
          <a:solidFill>
            <a:srgbClr val="C0504D">
              <a:tint val="40000"/>
              <a:alpha val="9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pPr marL="0" marR="0" lvl="0" indent="0" algn="just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kumimoji="0" lang="ru-RU" sz="3200" b="1" i="0" u="none" strike="noStrike" cap="none" normalizeH="0" baseline="0" dirty="0" smtClean="0">
              <a:ln/>
              <a:solidFill>
                <a:srgbClr val="002060"/>
              </a:solidFill>
              <a:effectLst/>
              <a:latin typeface="Lucida Sans Unicode"/>
              <a:ea typeface="+mn-ea"/>
              <a:cs typeface="Times New Roman" pitchFamily="18" charset="0"/>
            </a:rPr>
            <a:t>28587,4 </a:t>
          </a:r>
          <a:r>
            <a:rPr kumimoji="0" lang="ru-RU" sz="3200" b="1" i="0" u="none" strike="noStrike" cap="none" normalizeH="0" baseline="0" dirty="0" smtClean="0">
              <a:ln/>
              <a:solidFill>
                <a:srgbClr val="002060"/>
              </a:solidFill>
              <a:effectLst/>
              <a:latin typeface="Lucida Sans Unicode"/>
              <a:ea typeface="+mn-ea"/>
              <a:cs typeface="Times New Roman" pitchFamily="18" charset="0"/>
            </a:rPr>
            <a:t>тыс. руб.</a:t>
          </a:r>
          <a:endParaRPr kumimoji="0" lang="ru-RU" sz="1600" b="1" i="0" u="none" strike="noStrike" cap="none" normalizeH="0" baseline="0" dirty="0" smtClean="0">
            <a:ln/>
            <a:solidFill>
              <a:srgbClr val="002060"/>
            </a:solidFill>
            <a:effectLst/>
            <a:latin typeface="Lucida Sans Unicode"/>
            <a:ea typeface="+mn-ea"/>
            <a:cs typeface="Arial" pitchFamily="34" charset="0"/>
          </a:endParaRPr>
        </a:p>
      </dgm:t>
    </dgm:pt>
    <dgm:pt modelId="{6C0C7304-6631-4465-B84E-D16D19D3255F}" type="parTrans" cxnId="{2A33B380-C900-4B22-B1F6-00CFA4C6E460}">
      <dgm:prSet/>
      <dgm:spPr/>
      <dgm:t>
        <a:bodyPr/>
        <a:lstStyle/>
        <a:p>
          <a:endParaRPr lang="ru-RU" sz="3200" b="1">
            <a:solidFill>
              <a:schemeClr val="tx1"/>
            </a:solidFill>
            <a:latin typeface="+mn-lt"/>
          </a:endParaRPr>
        </a:p>
      </dgm:t>
    </dgm:pt>
    <dgm:pt modelId="{56E64F89-108A-405E-8644-6E684D633203}" type="sibTrans" cxnId="{2A33B380-C900-4B22-B1F6-00CFA4C6E460}">
      <dgm:prSet/>
      <dgm:spPr/>
      <dgm:t>
        <a:bodyPr/>
        <a:lstStyle/>
        <a:p>
          <a:endParaRPr lang="ru-RU" sz="3200" b="1">
            <a:solidFill>
              <a:schemeClr val="tx1"/>
            </a:solidFill>
            <a:latin typeface="+mn-lt"/>
          </a:endParaRPr>
        </a:p>
      </dgm:t>
    </dgm:pt>
    <dgm:pt modelId="{E93844F2-7DB1-4A26-9B43-035B8B83FA66}">
      <dgm:prSet phldrT="[Текст]" custT="1"/>
      <dgm:spPr>
        <a:xfrm>
          <a:off x="0" y="1602170"/>
          <a:ext cx="2995357" cy="1523677"/>
        </a:xfrm>
        <a:prstGeom prst="roundRect">
          <a:avLst/>
        </a:prstGeom>
        <a:solidFill>
          <a:srgbClr val="8064A2">
            <a:lumMod val="40000"/>
            <a:lumOff val="60000"/>
          </a:srgbClr>
        </a:solidFill>
        <a:ln w="1905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r>
            <a:rPr kumimoji="0" lang="ru-RU" sz="2000" b="1" i="0" u="none" strike="noStrike" cap="none" normalizeH="0" baseline="0" dirty="0" smtClean="0">
              <a:ln/>
              <a:solidFill>
                <a:srgbClr val="002060"/>
              </a:solidFill>
              <a:effectLst/>
              <a:latin typeface="Arial" pitchFamily="34" charset="0"/>
              <a:ea typeface="+mn-ea"/>
              <a:cs typeface="Arial" pitchFamily="34" charset="0"/>
            </a:rPr>
            <a:t>Расходы</a:t>
          </a:r>
        </a:p>
        <a:p>
          <a:r>
            <a:rPr lang="ru-RU" sz="1200" b="1" dirty="0" smtClean="0">
              <a:solidFill>
                <a:srgbClr val="002060"/>
              </a:solidFill>
              <a:latin typeface="Arial" pitchFamily="34" charset="0"/>
              <a:ea typeface="+mn-ea"/>
              <a:cs typeface="Arial" pitchFamily="34" charset="0"/>
            </a:rPr>
            <a:t>(денежные средства, направляемые на финансовое обеспечение задач и функций органов местного самоуправления)</a:t>
          </a:r>
          <a:r>
            <a:rPr lang="en-US" sz="1200" b="1" dirty="0" smtClean="0">
              <a:solidFill>
                <a:srgbClr val="002060"/>
              </a:solidFill>
              <a:latin typeface="Arial" pitchFamily="34" charset="0"/>
              <a:ea typeface="+mn-ea"/>
              <a:cs typeface="Arial" pitchFamily="34" charset="0"/>
            </a:rPr>
            <a:t> </a:t>
          </a:r>
          <a:r>
            <a:rPr kumimoji="0" lang="ru-RU" sz="1200" b="1" i="0" u="none" strike="noStrike" cap="none" normalizeH="0" baseline="0" dirty="0" smtClean="0">
              <a:ln/>
              <a:solidFill>
                <a:srgbClr val="002060"/>
              </a:solidFill>
              <a:effectLst/>
              <a:latin typeface="Arial" pitchFamily="34" charset="0"/>
              <a:ea typeface="+mn-ea"/>
              <a:cs typeface="Arial" pitchFamily="34" charset="0"/>
            </a:rPr>
            <a:t> </a:t>
          </a:r>
          <a:endParaRPr lang="ru-RU" sz="1200" b="1" dirty="0">
            <a:solidFill>
              <a:srgbClr val="002060"/>
            </a:solidFill>
            <a:latin typeface="Arial" pitchFamily="34" charset="0"/>
            <a:ea typeface="+mn-ea"/>
            <a:cs typeface="Arial" pitchFamily="34" charset="0"/>
          </a:endParaRPr>
        </a:p>
      </dgm:t>
    </dgm:pt>
    <dgm:pt modelId="{91ABB895-0F4F-4E1F-B552-CE48369B8D0C}" type="parTrans" cxnId="{BECE05C3-EDB8-4677-81AF-1BD0384C74D4}">
      <dgm:prSet/>
      <dgm:spPr/>
      <dgm:t>
        <a:bodyPr/>
        <a:lstStyle/>
        <a:p>
          <a:endParaRPr lang="ru-RU" sz="3200" b="1">
            <a:solidFill>
              <a:schemeClr val="tx1"/>
            </a:solidFill>
            <a:latin typeface="+mn-lt"/>
          </a:endParaRPr>
        </a:p>
      </dgm:t>
    </dgm:pt>
    <dgm:pt modelId="{0883B80B-6898-4CCA-9277-A8D779AAF637}" type="sibTrans" cxnId="{BECE05C3-EDB8-4677-81AF-1BD0384C74D4}">
      <dgm:prSet/>
      <dgm:spPr/>
      <dgm:t>
        <a:bodyPr/>
        <a:lstStyle/>
        <a:p>
          <a:endParaRPr lang="ru-RU" sz="3200" b="1">
            <a:solidFill>
              <a:schemeClr val="tx1"/>
            </a:solidFill>
            <a:latin typeface="+mn-lt"/>
          </a:endParaRPr>
        </a:p>
      </dgm:t>
    </dgm:pt>
    <dgm:pt modelId="{B6BCD68B-1A62-4184-8FEE-9FD5D487B66F}">
      <dgm:prSet phldrT="[Текст]" custT="1"/>
      <dgm:spPr>
        <a:xfrm rot="5400000">
          <a:off x="4982019" y="-322897"/>
          <a:ext cx="1218942" cy="5325080"/>
        </a:xfrm>
        <a:prstGeom prst="round2SameRect">
          <a:avLst/>
        </a:prstGeom>
        <a:solidFill>
          <a:srgbClr val="9BBB59">
            <a:tint val="40000"/>
            <a:alpha val="90000"/>
            <a:hueOff val="0"/>
            <a:satOff val="0"/>
            <a:lumOff val="0"/>
            <a:alphaOff val="0"/>
          </a:srgbClr>
        </a:solidFill>
        <a:ln w="19050" cap="flat" cmpd="sng" algn="ctr">
          <a:solidFill>
            <a:srgbClr val="9BBB59">
              <a:tint val="40000"/>
              <a:alpha val="9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pPr marL="0" marR="0" lvl="0" indent="0" algn="just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kumimoji="0" lang="ru-RU" sz="3200" b="1" i="0" u="none" strike="noStrike" cap="none" normalizeH="0" baseline="0" dirty="0" smtClean="0">
              <a:ln/>
              <a:solidFill>
                <a:srgbClr val="002060"/>
              </a:solidFill>
              <a:effectLst/>
              <a:latin typeface="Lucida Sans Unicode"/>
              <a:ea typeface="+mn-ea"/>
              <a:cs typeface="Times New Roman" pitchFamily="18" charset="0"/>
            </a:rPr>
            <a:t>43694,0тыс</a:t>
          </a:r>
          <a:r>
            <a:rPr kumimoji="0" lang="ru-RU" sz="3200" b="1" i="0" u="none" strike="noStrike" cap="none" normalizeH="0" baseline="0" dirty="0" smtClean="0">
              <a:ln/>
              <a:solidFill>
                <a:srgbClr val="002060"/>
              </a:solidFill>
              <a:effectLst/>
              <a:latin typeface="Lucida Sans Unicode"/>
              <a:ea typeface="+mn-ea"/>
              <a:cs typeface="Times New Roman" pitchFamily="18" charset="0"/>
            </a:rPr>
            <a:t>. руб.</a:t>
          </a:r>
          <a:endParaRPr kumimoji="0" lang="ru-RU" sz="1600" b="1" i="0" u="none" strike="noStrike" cap="none" normalizeH="0" baseline="0" dirty="0" smtClean="0">
            <a:ln/>
            <a:solidFill>
              <a:srgbClr val="002060"/>
            </a:solidFill>
            <a:effectLst/>
            <a:latin typeface="Lucida Sans Unicode"/>
            <a:ea typeface="+mn-ea"/>
            <a:cs typeface="Arial" pitchFamily="34" charset="0"/>
          </a:endParaRPr>
        </a:p>
      </dgm:t>
    </dgm:pt>
    <dgm:pt modelId="{2E2D4132-0C1E-4743-B71F-86FA2ED616FE}" type="parTrans" cxnId="{0118C38B-5621-4D79-854E-1CC586B1773C}">
      <dgm:prSet/>
      <dgm:spPr/>
      <dgm:t>
        <a:bodyPr/>
        <a:lstStyle/>
        <a:p>
          <a:endParaRPr lang="ru-RU" sz="3200" b="1">
            <a:solidFill>
              <a:schemeClr val="tx1"/>
            </a:solidFill>
            <a:latin typeface="+mn-lt"/>
          </a:endParaRPr>
        </a:p>
      </dgm:t>
    </dgm:pt>
    <dgm:pt modelId="{346F7E4A-758D-4052-877C-512B6B6ADFCC}" type="sibTrans" cxnId="{0118C38B-5621-4D79-854E-1CC586B1773C}">
      <dgm:prSet/>
      <dgm:spPr/>
      <dgm:t>
        <a:bodyPr/>
        <a:lstStyle/>
        <a:p>
          <a:endParaRPr lang="ru-RU" sz="3200" b="1">
            <a:solidFill>
              <a:schemeClr val="tx1"/>
            </a:solidFill>
            <a:latin typeface="+mn-lt"/>
          </a:endParaRPr>
        </a:p>
      </dgm:t>
    </dgm:pt>
    <dgm:pt modelId="{D5EA8B86-1948-46A1-83D8-E9890D6A951C}">
      <dgm:prSet phldrT="[Текст]" custT="1"/>
      <dgm:spPr>
        <a:xfrm>
          <a:off x="0" y="3202031"/>
          <a:ext cx="2995357" cy="1523677"/>
        </a:xfrm>
        <a:prstGeom prst="roundRect">
          <a:avLst/>
        </a:prstGeom>
        <a:solidFill>
          <a:srgbClr val="4F81BD">
            <a:lumMod val="75000"/>
          </a:srgbClr>
        </a:solidFill>
        <a:ln w="1905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r>
            <a:rPr kumimoji="0" lang="ru-RU" sz="2000" b="1" i="0" u="none" strike="noStrike" cap="none" normalizeH="0" baseline="0" dirty="0" smtClean="0">
              <a:ln/>
              <a:solidFill>
                <a:srgbClr val="002060"/>
              </a:solidFill>
              <a:effectLst/>
              <a:latin typeface="Arial" pitchFamily="34" charset="0"/>
              <a:ea typeface="+mn-ea"/>
              <a:cs typeface="Arial" pitchFamily="34" charset="0"/>
            </a:rPr>
            <a:t>Дефицит*</a:t>
          </a:r>
        </a:p>
        <a:p>
          <a:r>
            <a:rPr lang="ru-RU" sz="1200" b="1" dirty="0" smtClean="0">
              <a:solidFill>
                <a:srgbClr val="002060"/>
              </a:solidFill>
              <a:latin typeface="Arial Narrow" pitchFamily="34" charset="0"/>
              <a:ea typeface="+mn-ea"/>
              <a:cs typeface="Times New Roman" pitchFamily="18" charset="0"/>
            </a:rPr>
            <a:t>(превышение расходов бюджета над его доходами)</a:t>
          </a:r>
        </a:p>
      </dgm:t>
    </dgm:pt>
    <dgm:pt modelId="{E65FFA3A-4014-4CC7-B2F3-008C873E5AB9}" type="parTrans" cxnId="{28F79D64-BF3E-4C27-923E-C5A611EC3748}">
      <dgm:prSet/>
      <dgm:spPr/>
      <dgm:t>
        <a:bodyPr/>
        <a:lstStyle/>
        <a:p>
          <a:endParaRPr lang="ru-RU" sz="3200" b="1">
            <a:solidFill>
              <a:schemeClr val="tx1"/>
            </a:solidFill>
            <a:latin typeface="+mn-lt"/>
          </a:endParaRPr>
        </a:p>
      </dgm:t>
    </dgm:pt>
    <dgm:pt modelId="{DCB8EFE5-9683-47CC-87CA-38BCCD4D3A4E}" type="sibTrans" cxnId="{28F79D64-BF3E-4C27-923E-C5A611EC3748}">
      <dgm:prSet/>
      <dgm:spPr/>
      <dgm:t>
        <a:bodyPr/>
        <a:lstStyle/>
        <a:p>
          <a:endParaRPr lang="ru-RU" sz="3200" b="1">
            <a:solidFill>
              <a:schemeClr val="tx1"/>
            </a:solidFill>
            <a:latin typeface="+mn-lt"/>
          </a:endParaRPr>
        </a:p>
      </dgm:t>
    </dgm:pt>
    <dgm:pt modelId="{1FD3246F-1B6F-4449-8DFF-CA9BFAEBD291}">
      <dgm:prSet phldrT="[Текст]" custT="1"/>
      <dgm:spPr>
        <a:xfrm rot="5400000">
          <a:off x="4996008" y="1314275"/>
          <a:ext cx="1218942" cy="5325080"/>
        </a:xfrm>
        <a:prstGeom prst="round2SameRect">
          <a:avLst/>
        </a:prstGeom>
        <a:solidFill>
          <a:srgbClr val="8064A2">
            <a:tint val="40000"/>
            <a:alpha val="90000"/>
            <a:hueOff val="0"/>
            <a:satOff val="0"/>
            <a:lumOff val="0"/>
            <a:alphaOff val="0"/>
          </a:srgbClr>
        </a:solidFill>
        <a:ln w="19050" cap="flat" cmpd="sng" algn="ctr">
          <a:solidFill>
            <a:srgbClr val="8064A2">
              <a:tint val="40000"/>
              <a:alpha val="9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pPr marL="0" marR="0" lvl="0" indent="0" algn="just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kumimoji="0" lang="ru-RU" sz="3200" b="1" i="0" u="none" strike="noStrike" cap="none" normalizeH="0" baseline="0" dirty="0" smtClean="0">
              <a:ln/>
              <a:solidFill>
                <a:srgbClr val="002060"/>
              </a:solidFill>
              <a:effectLst/>
              <a:latin typeface="Lucida Sans Unicode"/>
              <a:ea typeface="+mn-ea"/>
              <a:cs typeface="Times New Roman" pitchFamily="18" charset="0"/>
            </a:rPr>
            <a:t>15106,6 </a:t>
          </a:r>
          <a:r>
            <a:rPr kumimoji="0" lang="ru-RU" sz="3200" b="1" i="0" u="none" strike="noStrike" cap="none" normalizeH="0" baseline="0" dirty="0" smtClean="0">
              <a:ln/>
              <a:solidFill>
                <a:srgbClr val="002060"/>
              </a:solidFill>
              <a:effectLst/>
              <a:latin typeface="Lucida Sans Unicode"/>
              <a:ea typeface="+mn-ea"/>
              <a:cs typeface="Times New Roman" pitchFamily="18" charset="0"/>
            </a:rPr>
            <a:t>тыс. </a:t>
          </a:r>
          <a:r>
            <a:rPr kumimoji="0" lang="ru-RU" sz="3200" b="1" i="0" u="none" strike="noStrike" cap="none" normalizeH="0" baseline="0" dirty="0" smtClean="0">
              <a:ln/>
              <a:solidFill>
                <a:srgbClr val="002060"/>
              </a:solidFill>
              <a:effectLst/>
              <a:latin typeface="Arial" pitchFamily="34" charset="0"/>
              <a:ea typeface="+mn-ea"/>
              <a:cs typeface="Arial" pitchFamily="34" charset="0"/>
            </a:rPr>
            <a:t>руб.</a:t>
          </a:r>
        </a:p>
      </dgm:t>
    </dgm:pt>
    <dgm:pt modelId="{A7DAB042-3D2C-4BDE-A8F3-BB098C43AA52}" type="sibTrans" cxnId="{C7ADA462-BC36-49BA-95B3-CD0069100FA6}">
      <dgm:prSet/>
      <dgm:spPr/>
      <dgm:t>
        <a:bodyPr/>
        <a:lstStyle/>
        <a:p>
          <a:endParaRPr lang="ru-RU" sz="3200" b="1">
            <a:solidFill>
              <a:schemeClr val="tx1"/>
            </a:solidFill>
            <a:latin typeface="+mn-lt"/>
          </a:endParaRPr>
        </a:p>
      </dgm:t>
    </dgm:pt>
    <dgm:pt modelId="{389DA4DA-1FB3-4051-A37E-5538B1E1386B}" type="parTrans" cxnId="{C7ADA462-BC36-49BA-95B3-CD0069100FA6}">
      <dgm:prSet/>
      <dgm:spPr/>
      <dgm:t>
        <a:bodyPr/>
        <a:lstStyle/>
        <a:p>
          <a:endParaRPr lang="ru-RU" sz="3200" b="1">
            <a:solidFill>
              <a:schemeClr val="tx1"/>
            </a:solidFill>
            <a:latin typeface="+mn-lt"/>
          </a:endParaRPr>
        </a:p>
      </dgm:t>
    </dgm:pt>
    <dgm:pt modelId="{7F9C587C-16E1-4C3A-ABC3-D524117F18F0}" type="pres">
      <dgm:prSet presAssocID="{B948386D-8574-47C1-9D30-52DF7983482C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0EDBD47-6AEC-42ED-BF32-7912CC8D7BC6}" type="pres">
      <dgm:prSet presAssocID="{0F0ADC53-9C17-433D-B2EC-07619D2D2309}" presName="linNode" presStyleCnt="0"/>
      <dgm:spPr/>
      <dgm:t>
        <a:bodyPr/>
        <a:lstStyle/>
        <a:p>
          <a:endParaRPr lang="ru-RU"/>
        </a:p>
      </dgm:t>
    </dgm:pt>
    <dgm:pt modelId="{EDCBF151-500B-4AAD-B92E-CDF4D9327F57}" type="pres">
      <dgm:prSet presAssocID="{0F0ADC53-9C17-433D-B2EC-07619D2D2309}" presName="parentText" presStyleLbl="node1" presStyleIdx="0" presStyleCnt="3" custLinFactNeighborY="-151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7E82C96-39F0-4D55-A89B-C9E0430F9AAC}" type="pres">
      <dgm:prSet presAssocID="{0F0ADC53-9C17-433D-B2EC-07619D2D2309}" presName="descendantText" presStyleLbl="align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766F542-8D6D-4B84-9538-B659AB49C072}" type="pres">
      <dgm:prSet presAssocID="{EFEC542B-FBDB-4176-870F-AF42649E48B5}" presName="sp" presStyleCnt="0"/>
      <dgm:spPr/>
      <dgm:t>
        <a:bodyPr/>
        <a:lstStyle/>
        <a:p>
          <a:endParaRPr lang="ru-RU"/>
        </a:p>
      </dgm:t>
    </dgm:pt>
    <dgm:pt modelId="{6CB26A5B-B63E-40DC-8110-C2F0E3717C3B}" type="pres">
      <dgm:prSet presAssocID="{E93844F2-7DB1-4A26-9B43-035B8B83FA66}" presName="linNode" presStyleCnt="0"/>
      <dgm:spPr/>
      <dgm:t>
        <a:bodyPr/>
        <a:lstStyle/>
        <a:p>
          <a:endParaRPr lang="ru-RU"/>
        </a:p>
      </dgm:t>
    </dgm:pt>
    <dgm:pt modelId="{33AD4820-E2B9-4453-887A-1D3B85C988E3}" type="pres">
      <dgm:prSet presAssocID="{E93844F2-7DB1-4A26-9B43-035B8B83FA66}" presName="parentText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D1535C0-EFAE-4BDE-960C-942767BCE304}" type="pres">
      <dgm:prSet presAssocID="{E93844F2-7DB1-4A26-9B43-035B8B83FA66}" presName="descendantText" presStyleLbl="alignAccFollowNode1" presStyleIdx="1" presStyleCnt="3" custLinFactNeighborX="-2217" custLinFactNeighborY="-199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C97C2EB-599E-41CC-B5C6-B27D65068A41}" type="pres">
      <dgm:prSet presAssocID="{0883B80B-6898-4CCA-9277-A8D779AAF637}" presName="sp" presStyleCnt="0"/>
      <dgm:spPr/>
      <dgm:t>
        <a:bodyPr/>
        <a:lstStyle/>
        <a:p>
          <a:endParaRPr lang="ru-RU"/>
        </a:p>
      </dgm:t>
    </dgm:pt>
    <dgm:pt modelId="{55AE06B4-A2DE-41E9-A1D2-C6553B579A4A}" type="pres">
      <dgm:prSet presAssocID="{D5EA8B86-1948-46A1-83D8-E9890D6A951C}" presName="linNode" presStyleCnt="0"/>
      <dgm:spPr/>
      <dgm:t>
        <a:bodyPr/>
        <a:lstStyle/>
        <a:p>
          <a:endParaRPr lang="ru-RU"/>
        </a:p>
      </dgm:t>
    </dgm:pt>
    <dgm:pt modelId="{D05B7DFB-5FE1-41FF-AC5E-CF203E526E22}" type="pres">
      <dgm:prSet presAssocID="{D5EA8B86-1948-46A1-83D8-E9890D6A951C}" presName="parentText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93F5BC7-36F4-4C1F-B335-E5D098FB92A9}" type="pres">
      <dgm:prSet presAssocID="{D5EA8B86-1948-46A1-83D8-E9890D6A951C}" presName="descendantText" presStyleLbl="alignAccFollowNode1" presStyleIdx="2" presStyleCnt="3" custLinFactNeighborX="-1750" custLinFactNeighborY="106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7ADA462-BC36-49BA-95B3-CD0069100FA6}" srcId="{D5EA8B86-1948-46A1-83D8-E9890D6A951C}" destId="{1FD3246F-1B6F-4449-8DFF-CA9BFAEBD291}" srcOrd="0" destOrd="0" parTransId="{389DA4DA-1FB3-4051-A37E-5538B1E1386B}" sibTransId="{A7DAB042-3D2C-4BDE-A8F3-BB098C43AA52}"/>
    <dgm:cxn modelId="{8230F692-D0A9-487B-A0B3-0FFA32F85F26}" type="presOf" srcId="{D5EA8B86-1948-46A1-83D8-E9890D6A951C}" destId="{D05B7DFB-5FE1-41FF-AC5E-CF203E526E22}" srcOrd="0" destOrd="0" presId="urn:microsoft.com/office/officeart/2005/8/layout/vList5"/>
    <dgm:cxn modelId="{84687A8C-27BC-4559-81D4-B08F9D27D200}" type="presOf" srcId="{0F0ADC53-9C17-433D-B2EC-07619D2D2309}" destId="{EDCBF151-500B-4AAD-B92E-CDF4D9327F57}" srcOrd="0" destOrd="0" presId="urn:microsoft.com/office/officeart/2005/8/layout/vList5"/>
    <dgm:cxn modelId="{2A33B380-C900-4B22-B1F6-00CFA4C6E460}" srcId="{0F0ADC53-9C17-433D-B2EC-07619D2D2309}" destId="{E0C8B45F-944E-4CA1-97C7-4D2C9E8DF6F9}" srcOrd="0" destOrd="0" parTransId="{6C0C7304-6631-4465-B84E-D16D19D3255F}" sibTransId="{56E64F89-108A-405E-8644-6E684D633203}"/>
    <dgm:cxn modelId="{BECE05C3-EDB8-4677-81AF-1BD0384C74D4}" srcId="{B948386D-8574-47C1-9D30-52DF7983482C}" destId="{E93844F2-7DB1-4A26-9B43-035B8B83FA66}" srcOrd="1" destOrd="0" parTransId="{91ABB895-0F4F-4E1F-B552-CE48369B8D0C}" sibTransId="{0883B80B-6898-4CCA-9277-A8D779AAF637}"/>
    <dgm:cxn modelId="{A426A6E3-FC51-4E76-8BCD-6BEC39728FBF}" srcId="{B948386D-8574-47C1-9D30-52DF7983482C}" destId="{0F0ADC53-9C17-433D-B2EC-07619D2D2309}" srcOrd="0" destOrd="0" parTransId="{A6130D11-A9A8-4595-9818-379C1BD01889}" sibTransId="{EFEC542B-FBDB-4176-870F-AF42649E48B5}"/>
    <dgm:cxn modelId="{0118C38B-5621-4D79-854E-1CC586B1773C}" srcId="{E93844F2-7DB1-4A26-9B43-035B8B83FA66}" destId="{B6BCD68B-1A62-4184-8FEE-9FD5D487B66F}" srcOrd="0" destOrd="0" parTransId="{2E2D4132-0C1E-4743-B71F-86FA2ED616FE}" sibTransId="{346F7E4A-758D-4052-877C-512B6B6ADFCC}"/>
    <dgm:cxn modelId="{E48FEB2E-30E3-4B91-8580-232604AF61DA}" type="presOf" srcId="{E0C8B45F-944E-4CA1-97C7-4D2C9E8DF6F9}" destId="{F7E82C96-39F0-4D55-A89B-C9E0430F9AAC}" srcOrd="0" destOrd="0" presId="urn:microsoft.com/office/officeart/2005/8/layout/vList5"/>
    <dgm:cxn modelId="{7AC04246-94AC-43FF-A79E-26B0971E31B4}" type="presOf" srcId="{B6BCD68B-1A62-4184-8FEE-9FD5D487B66F}" destId="{6D1535C0-EFAE-4BDE-960C-942767BCE304}" srcOrd="0" destOrd="0" presId="urn:microsoft.com/office/officeart/2005/8/layout/vList5"/>
    <dgm:cxn modelId="{E967C902-55AE-4513-B8C7-CFCE4F5C0951}" type="presOf" srcId="{B948386D-8574-47C1-9D30-52DF7983482C}" destId="{7F9C587C-16E1-4C3A-ABC3-D524117F18F0}" srcOrd="0" destOrd="0" presId="urn:microsoft.com/office/officeart/2005/8/layout/vList5"/>
    <dgm:cxn modelId="{28F79D64-BF3E-4C27-923E-C5A611EC3748}" srcId="{B948386D-8574-47C1-9D30-52DF7983482C}" destId="{D5EA8B86-1948-46A1-83D8-E9890D6A951C}" srcOrd="2" destOrd="0" parTransId="{E65FFA3A-4014-4CC7-B2F3-008C873E5AB9}" sibTransId="{DCB8EFE5-9683-47CC-87CA-38BCCD4D3A4E}"/>
    <dgm:cxn modelId="{3CF9694B-113F-4BE6-B9F6-6D3E10179646}" type="presOf" srcId="{E93844F2-7DB1-4A26-9B43-035B8B83FA66}" destId="{33AD4820-E2B9-4453-887A-1D3B85C988E3}" srcOrd="0" destOrd="0" presId="urn:microsoft.com/office/officeart/2005/8/layout/vList5"/>
    <dgm:cxn modelId="{A4CD1608-7B52-4A20-A426-5C5BE72D4D74}" type="presOf" srcId="{1FD3246F-1B6F-4449-8DFF-CA9BFAEBD291}" destId="{C93F5BC7-36F4-4C1F-B335-E5D098FB92A9}" srcOrd="0" destOrd="0" presId="urn:microsoft.com/office/officeart/2005/8/layout/vList5"/>
    <dgm:cxn modelId="{3ECAF4DC-7220-4251-95FF-32BED61D750D}" type="presParOf" srcId="{7F9C587C-16E1-4C3A-ABC3-D524117F18F0}" destId="{D0EDBD47-6AEC-42ED-BF32-7912CC8D7BC6}" srcOrd="0" destOrd="0" presId="urn:microsoft.com/office/officeart/2005/8/layout/vList5"/>
    <dgm:cxn modelId="{FF9051C2-5E02-4DEB-B7B9-0D66612AB888}" type="presParOf" srcId="{D0EDBD47-6AEC-42ED-BF32-7912CC8D7BC6}" destId="{EDCBF151-500B-4AAD-B92E-CDF4D9327F57}" srcOrd="0" destOrd="0" presId="urn:microsoft.com/office/officeart/2005/8/layout/vList5"/>
    <dgm:cxn modelId="{4CE4DBD4-3C20-452F-856F-B20D4302E836}" type="presParOf" srcId="{D0EDBD47-6AEC-42ED-BF32-7912CC8D7BC6}" destId="{F7E82C96-39F0-4D55-A89B-C9E0430F9AAC}" srcOrd="1" destOrd="0" presId="urn:microsoft.com/office/officeart/2005/8/layout/vList5"/>
    <dgm:cxn modelId="{3DAAA3A0-E623-4799-A5E3-FDD82FBA7A1D}" type="presParOf" srcId="{7F9C587C-16E1-4C3A-ABC3-D524117F18F0}" destId="{1766F542-8D6D-4B84-9538-B659AB49C072}" srcOrd="1" destOrd="0" presId="urn:microsoft.com/office/officeart/2005/8/layout/vList5"/>
    <dgm:cxn modelId="{7524B58B-5B73-4CBE-91B6-90798FA1B6EA}" type="presParOf" srcId="{7F9C587C-16E1-4C3A-ABC3-D524117F18F0}" destId="{6CB26A5B-B63E-40DC-8110-C2F0E3717C3B}" srcOrd="2" destOrd="0" presId="urn:microsoft.com/office/officeart/2005/8/layout/vList5"/>
    <dgm:cxn modelId="{CD15FDEE-2680-412B-9D25-0CF433E71B26}" type="presParOf" srcId="{6CB26A5B-B63E-40DC-8110-C2F0E3717C3B}" destId="{33AD4820-E2B9-4453-887A-1D3B85C988E3}" srcOrd="0" destOrd="0" presId="urn:microsoft.com/office/officeart/2005/8/layout/vList5"/>
    <dgm:cxn modelId="{97B0C822-69DB-441E-9D72-2E0D596ACC1B}" type="presParOf" srcId="{6CB26A5B-B63E-40DC-8110-C2F0E3717C3B}" destId="{6D1535C0-EFAE-4BDE-960C-942767BCE304}" srcOrd="1" destOrd="0" presId="urn:microsoft.com/office/officeart/2005/8/layout/vList5"/>
    <dgm:cxn modelId="{DFA1AB22-1C8C-4B2D-8650-40B38C7839FA}" type="presParOf" srcId="{7F9C587C-16E1-4C3A-ABC3-D524117F18F0}" destId="{4C97C2EB-599E-41CC-B5C6-B27D65068A41}" srcOrd="3" destOrd="0" presId="urn:microsoft.com/office/officeart/2005/8/layout/vList5"/>
    <dgm:cxn modelId="{0CEB9935-8C3F-4CE8-9111-C13C755E1329}" type="presParOf" srcId="{7F9C587C-16E1-4C3A-ABC3-D524117F18F0}" destId="{55AE06B4-A2DE-41E9-A1D2-C6553B579A4A}" srcOrd="4" destOrd="0" presId="urn:microsoft.com/office/officeart/2005/8/layout/vList5"/>
    <dgm:cxn modelId="{8B6E2430-AAF0-4221-8625-CBC8840AF658}" type="presParOf" srcId="{55AE06B4-A2DE-41E9-A1D2-C6553B579A4A}" destId="{D05B7DFB-5FE1-41FF-AC5E-CF203E526E22}" srcOrd="0" destOrd="0" presId="urn:microsoft.com/office/officeart/2005/8/layout/vList5"/>
    <dgm:cxn modelId="{FCD4CFA1-587A-477D-909C-9E1C8727F723}" type="presParOf" srcId="{55AE06B4-A2DE-41E9-A1D2-C6553B579A4A}" destId="{C93F5BC7-36F4-4C1F-B335-E5D098FB92A9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B3699CA-8ADC-47D8-9980-E9C8A704B830}" type="doc">
      <dgm:prSet loTypeId="urn:microsoft.com/office/officeart/2005/8/layout/radial4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3FADF2A7-D4A3-407C-8DCD-831765AE0487}">
      <dgm:prSet phldrT="[Текст]" custT="1"/>
      <dgm:spPr>
        <a:ln>
          <a:solidFill>
            <a:srgbClr val="002060"/>
          </a:solidFill>
        </a:ln>
      </dgm:spPr>
      <dgm:t>
        <a:bodyPr/>
        <a:lstStyle/>
        <a:p>
          <a:r>
            <a:rPr lang="ru-RU" sz="3600" b="1" i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РАСХОДЫ</a:t>
          </a:r>
          <a:endParaRPr lang="ru-RU" sz="800" b="1" i="1" dirty="0" smtClean="0">
            <a:solidFill>
              <a:srgbClr val="00206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r>
            <a:rPr lang="ru-RU" sz="3600" b="1" i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43694,0 </a:t>
          </a:r>
          <a:r>
            <a:rPr lang="ru-RU" sz="2700" i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тыс. руб.</a:t>
          </a:r>
          <a:endParaRPr lang="ru-RU" sz="2700" i="1" dirty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2773DBC-D8E6-4981-A22E-8673DDD5B57B}" type="parTrans" cxnId="{BC94D093-E853-4DAA-99C8-BD04B6318777}">
      <dgm:prSet/>
      <dgm:spPr/>
      <dgm:t>
        <a:bodyPr/>
        <a:lstStyle/>
        <a:p>
          <a:endParaRPr lang="ru-RU"/>
        </a:p>
      </dgm:t>
    </dgm:pt>
    <dgm:pt modelId="{087371C0-2A58-481A-A505-9366E0F14C90}" type="sibTrans" cxnId="{BC94D093-E853-4DAA-99C8-BD04B6318777}">
      <dgm:prSet/>
      <dgm:spPr/>
      <dgm:t>
        <a:bodyPr/>
        <a:lstStyle/>
        <a:p>
          <a:endParaRPr lang="ru-RU"/>
        </a:p>
      </dgm:t>
    </dgm:pt>
    <dgm:pt modelId="{3C9764D9-6D33-43D1-9CD7-34986CA6AB06}" type="asst">
      <dgm:prSet phldrT="[Текст]" custT="1"/>
      <dgm:spPr>
        <a:ln>
          <a:solidFill>
            <a:srgbClr val="002060"/>
          </a:solidFill>
        </a:ln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ru-RU" sz="1400" b="1" i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Расходы на решение вопросов местного значения </a:t>
          </a:r>
        </a:p>
        <a:p>
          <a:pPr>
            <a:lnSpc>
              <a:spcPct val="100000"/>
            </a:lnSpc>
            <a:spcAft>
              <a:spcPts val="0"/>
            </a:spcAft>
          </a:pPr>
          <a:endParaRPr lang="ru-RU" sz="800" b="1" i="1" dirty="0" smtClean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>
            <a:lnSpc>
              <a:spcPct val="100000"/>
            </a:lnSpc>
            <a:spcAft>
              <a:spcPts val="0"/>
            </a:spcAft>
          </a:pPr>
          <a:r>
            <a:rPr lang="ru-RU" sz="1600" b="1" i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Расходы на реализацию 20-ти муниципальных программ</a:t>
          </a:r>
          <a:endParaRPr lang="ru-RU" sz="1600" b="0" i="1" dirty="0">
            <a:solidFill>
              <a:srgbClr val="002060"/>
            </a:solidFill>
            <a:effectLst/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7FE0621-C658-48C7-89CC-1E03F3C564D2}" type="parTrans" cxnId="{2D4AE532-1FF8-46C3-A150-B8F2684580CF}">
      <dgm:prSet/>
      <dgm:spPr/>
      <dgm:t>
        <a:bodyPr/>
        <a:lstStyle/>
        <a:p>
          <a:endParaRPr lang="ru-RU"/>
        </a:p>
      </dgm:t>
    </dgm:pt>
    <dgm:pt modelId="{D2D95338-80E9-493A-A1F6-4E94B37F8E45}" type="sibTrans" cxnId="{2D4AE532-1FF8-46C3-A150-B8F2684580CF}">
      <dgm:prSet/>
      <dgm:spPr/>
      <dgm:t>
        <a:bodyPr/>
        <a:lstStyle/>
        <a:p>
          <a:endParaRPr lang="ru-RU"/>
        </a:p>
      </dgm:t>
    </dgm:pt>
    <dgm:pt modelId="{AC166ACA-9803-45FC-98F0-817E32DD4593}">
      <dgm:prSet phldrT="[Текст]" custT="1"/>
      <dgm:spPr>
        <a:ln>
          <a:solidFill>
            <a:srgbClr val="002060"/>
          </a:solidFill>
        </a:ln>
      </dgm:spPr>
      <dgm:t>
        <a:bodyPr/>
        <a:lstStyle/>
        <a:p>
          <a:pPr>
            <a:lnSpc>
              <a:spcPct val="90000"/>
            </a:lnSpc>
            <a:spcAft>
              <a:spcPct val="35000"/>
            </a:spcAft>
          </a:pPr>
          <a:r>
            <a:rPr lang="ru-RU" sz="1600" b="1" i="1" dirty="0" smtClean="0">
              <a:solidFill>
                <a:srgbClr val="00206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Расходы на обеспечение функций органов местного самоуправления, исполнение отдельных государственных полномочий по опеке и попечительству, составлению протоколов об административных правонарушениях, оказание государственных и муниципальных услуг</a:t>
          </a:r>
          <a:endParaRPr lang="ru-RU" sz="1600" b="1" i="1" dirty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7BA37EB-1496-4853-9D57-2BAC4D70725A}" type="parTrans" cxnId="{A49AC19A-D0C9-4AD6-BBD5-4AB556573282}">
      <dgm:prSet/>
      <dgm:spPr/>
      <dgm:t>
        <a:bodyPr/>
        <a:lstStyle/>
        <a:p>
          <a:endParaRPr lang="ru-RU"/>
        </a:p>
      </dgm:t>
    </dgm:pt>
    <dgm:pt modelId="{4E2D21F0-E386-4F1E-B75F-1E2E16B1430D}" type="sibTrans" cxnId="{A49AC19A-D0C9-4AD6-BBD5-4AB556573282}">
      <dgm:prSet/>
      <dgm:spPr/>
      <dgm:t>
        <a:bodyPr/>
        <a:lstStyle/>
        <a:p>
          <a:endParaRPr lang="ru-RU"/>
        </a:p>
      </dgm:t>
    </dgm:pt>
    <dgm:pt modelId="{D73A183D-2F7B-4A7B-AD2E-C1BA71F6CBFE}">
      <dgm:prSet phldrT="[Текст]" custT="1"/>
      <dgm:spPr>
        <a:ln>
          <a:solidFill>
            <a:srgbClr val="002060"/>
          </a:solidFill>
        </a:ln>
      </dgm:spPr>
      <dgm:t>
        <a:bodyPr/>
        <a:lstStyle/>
        <a:p>
          <a:pPr>
            <a:lnSpc>
              <a:spcPct val="90000"/>
            </a:lnSpc>
            <a:spcAft>
              <a:spcPct val="35000"/>
            </a:spcAft>
          </a:pPr>
          <a:r>
            <a:rPr lang="ru-RU" sz="1400" b="1" i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Расходы на решение вопросов местного значения </a:t>
          </a:r>
        </a:p>
        <a:p>
          <a:pPr>
            <a:lnSpc>
              <a:spcPct val="90000"/>
            </a:lnSpc>
            <a:spcAft>
              <a:spcPct val="35000"/>
            </a:spcAft>
          </a:pPr>
          <a:r>
            <a:rPr lang="ru-RU" sz="1600" b="1" i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Непрограммные мероприятия </a:t>
          </a:r>
        </a:p>
        <a:p>
          <a:pPr>
            <a:lnSpc>
              <a:spcPct val="90000"/>
            </a:lnSpc>
            <a:spcAft>
              <a:spcPct val="35000"/>
            </a:spcAft>
          </a:pPr>
          <a:r>
            <a:rPr lang="ru-RU" sz="12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(в </a:t>
          </a:r>
          <a:r>
            <a:rPr lang="ru-RU" sz="1200" dirty="0" err="1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т.ч</a:t>
          </a:r>
          <a:r>
            <a:rPr lang="ru-RU" sz="12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. выплаты денежных средств на содержание ребенка в семье опекуна и приемной семье,  на вознаграждение приемным родителям за счет субвенций из бюджета Санкт-Петербурга, и другие расходы)</a:t>
          </a:r>
          <a:endParaRPr lang="ru-RU" sz="1200" dirty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D5AA339-973C-4FF1-BE37-19254C042E3B}" type="parTrans" cxnId="{866E42FA-0531-45D7-8A52-6A320FF9B96D}">
      <dgm:prSet/>
      <dgm:spPr/>
      <dgm:t>
        <a:bodyPr/>
        <a:lstStyle/>
        <a:p>
          <a:endParaRPr lang="ru-RU"/>
        </a:p>
      </dgm:t>
    </dgm:pt>
    <dgm:pt modelId="{C7128955-58E1-4F3E-9388-B7CF12C02A81}" type="sibTrans" cxnId="{866E42FA-0531-45D7-8A52-6A320FF9B96D}">
      <dgm:prSet/>
      <dgm:spPr/>
      <dgm:t>
        <a:bodyPr/>
        <a:lstStyle/>
        <a:p>
          <a:endParaRPr lang="ru-RU"/>
        </a:p>
      </dgm:t>
    </dgm:pt>
    <dgm:pt modelId="{B3B658E9-EE49-44C7-988E-E78DE587965E}" type="pres">
      <dgm:prSet presAssocID="{EB3699CA-8ADC-47D8-9980-E9C8A704B830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D846400-4337-422C-A877-F020CE302697}" type="pres">
      <dgm:prSet presAssocID="{3FADF2A7-D4A3-407C-8DCD-831765AE0487}" presName="centerShape" presStyleLbl="node0" presStyleIdx="0" presStyleCnt="1" custScaleX="126727" custScaleY="78856"/>
      <dgm:spPr/>
      <dgm:t>
        <a:bodyPr/>
        <a:lstStyle/>
        <a:p>
          <a:endParaRPr lang="ru-RU"/>
        </a:p>
      </dgm:t>
    </dgm:pt>
    <dgm:pt modelId="{945B98D7-2D69-4FBA-B710-CB384E8785E7}" type="pres">
      <dgm:prSet presAssocID="{87FE0621-C658-48C7-89CC-1E03F3C564D2}" presName="parTrans" presStyleLbl="bgSibTrans2D1" presStyleIdx="0" presStyleCnt="3" custLinFactNeighborX="20962" custLinFactNeighborY="-33786" custRadScaleRad="200008"/>
      <dgm:spPr/>
      <dgm:t>
        <a:bodyPr/>
        <a:lstStyle/>
        <a:p>
          <a:endParaRPr lang="ru-RU"/>
        </a:p>
      </dgm:t>
    </dgm:pt>
    <dgm:pt modelId="{3FFBDC69-0EA1-413A-9721-CDF4FAFB2859}" type="pres">
      <dgm:prSet presAssocID="{3C9764D9-6D33-43D1-9CD7-34986CA6AB06}" presName="node" presStyleLbl="node1" presStyleIdx="0" presStyleCnt="3" custScaleX="100100" custScaleY="115234" custRadScaleRad="99295" custRadScaleInc="-100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52B00E2-82E3-47E4-8F61-6F34587031FB}" type="pres">
      <dgm:prSet presAssocID="{87BA37EB-1496-4853-9D57-2BAC4D70725A}" presName="parTrans" presStyleLbl="bgSibTrans2D1" presStyleIdx="1" presStyleCnt="3" custLinFactNeighborY="14087"/>
      <dgm:spPr/>
      <dgm:t>
        <a:bodyPr/>
        <a:lstStyle/>
        <a:p>
          <a:endParaRPr lang="ru-RU"/>
        </a:p>
      </dgm:t>
    </dgm:pt>
    <dgm:pt modelId="{0B54D8D4-0773-4B0D-B8DB-873323740B60}" type="pres">
      <dgm:prSet presAssocID="{AC166ACA-9803-45FC-98F0-817E32DD4593}" presName="node" presStyleLbl="node1" presStyleIdx="1" presStyleCnt="3" custScaleX="123450" custScaleY="129633" custRadScaleRad="10076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5BAE759-8C65-432F-9A80-AE12EC8CFC84}" type="pres">
      <dgm:prSet presAssocID="{AD5AA339-973C-4FF1-BE37-19254C042E3B}" presName="parTrans" presStyleLbl="bgSibTrans2D1" presStyleIdx="2" presStyleCnt="3" custLinFactNeighborX="-17261" custLinFactNeighborY="-29191"/>
      <dgm:spPr/>
      <dgm:t>
        <a:bodyPr/>
        <a:lstStyle/>
        <a:p>
          <a:endParaRPr lang="ru-RU"/>
        </a:p>
      </dgm:t>
    </dgm:pt>
    <dgm:pt modelId="{A8E551BE-EACE-400C-8BC3-E1F7BBA4C031}" type="pres">
      <dgm:prSet presAssocID="{D73A183D-2F7B-4A7B-AD2E-C1BA71F6CBFE}" presName="node" presStyleLbl="node1" presStyleIdx="2" presStyleCnt="3" custScaleY="12831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D4AE532-1FF8-46C3-A150-B8F2684580CF}" srcId="{3FADF2A7-D4A3-407C-8DCD-831765AE0487}" destId="{3C9764D9-6D33-43D1-9CD7-34986CA6AB06}" srcOrd="0" destOrd="0" parTransId="{87FE0621-C658-48C7-89CC-1E03F3C564D2}" sibTransId="{D2D95338-80E9-493A-A1F6-4E94B37F8E45}"/>
    <dgm:cxn modelId="{866E42FA-0531-45D7-8A52-6A320FF9B96D}" srcId="{3FADF2A7-D4A3-407C-8DCD-831765AE0487}" destId="{D73A183D-2F7B-4A7B-AD2E-C1BA71F6CBFE}" srcOrd="2" destOrd="0" parTransId="{AD5AA339-973C-4FF1-BE37-19254C042E3B}" sibTransId="{C7128955-58E1-4F3E-9388-B7CF12C02A81}"/>
    <dgm:cxn modelId="{0CADEA0C-BEA2-4CB7-A76F-58B7A9C14B84}" type="presOf" srcId="{EB3699CA-8ADC-47D8-9980-E9C8A704B830}" destId="{B3B658E9-EE49-44C7-988E-E78DE587965E}" srcOrd="0" destOrd="0" presId="urn:microsoft.com/office/officeart/2005/8/layout/radial4"/>
    <dgm:cxn modelId="{FA301B9A-115D-4039-8E98-BC5008EBFB0B}" type="presOf" srcId="{3FADF2A7-D4A3-407C-8DCD-831765AE0487}" destId="{0D846400-4337-422C-A877-F020CE302697}" srcOrd="0" destOrd="0" presId="urn:microsoft.com/office/officeart/2005/8/layout/radial4"/>
    <dgm:cxn modelId="{6789725B-C20E-441C-8F95-E58F309C1B23}" type="presOf" srcId="{87FE0621-C658-48C7-89CC-1E03F3C564D2}" destId="{945B98D7-2D69-4FBA-B710-CB384E8785E7}" srcOrd="0" destOrd="0" presId="urn:microsoft.com/office/officeart/2005/8/layout/radial4"/>
    <dgm:cxn modelId="{A49AC19A-D0C9-4AD6-BBD5-4AB556573282}" srcId="{3FADF2A7-D4A3-407C-8DCD-831765AE0487}" destId="{AC166ACA-9803-45FC-98F0-817E32DD4593}" srcOrd="1" destOrd="0" parTransId="{87BA37EB-1496-4853-9D57-2BAC4D70725A}" sibTransId="{4E2D21F0-E386-4F1E-B75F-1E2E16B1430D}"/>
    <dgm:cxn modelId="{BC94D093-E853-4DAA-99C8-BD04B6318777}" srcId="{EB3699CA-8ADC-47D8-9980-E9C8A704B830}" destId="{3FADF2A7-D4A3-407C-8DCD-831765AE0487}" srcOrd="0" destOrd="0" parTransId="{82773DBC-D8E6-4981-A22E-8673DDD5B57B}" sibTransId="{087371C0-2A58-481A-A505-9366E0F14C90}"/>
    <dgm:cxn modelId="{4DB114E9-1E2F-49FE-97AF-B855724C86F0}" type="presOf" srcId="{AC166ACA-9803-45FC-98F0-817E32DD4593}" destId="{0B54D8D4-0773-4B0D-B8DB-873323740B60}" srcOrd="0" destOrd="0" presId="urn:microsoft.com/office/officeart/2005/8/layout/radial4"/>
    <dgm:cxn modelId="{B6C2D390-A254-4CCC-9443-2FED218D5511}" type="presOf" srcId="{D73A183D-2F7B-4A7B-AD2E-C1BA71F6CBFE}" destId="{A8E551BE-EACE-400C-8BC3-E1F7BBA4C031}" srcOrd="0" destOrd="0" presId="urn:microsoft.com/office/officeart/2005/8/layout/radial4"/>
    <dgm:cxn modelId="{5EDEC3C8-B2FC-4732-A44A-207F8F15026E}" type="presOf" srcId="{AD5AA339-973C-4FF1-BE37-19254C042E3B}" destId="{F5BAE759-8C65-432F-9A80-AE12EC8CFC84}" srcOrd="0" destOrd="0" presId="urn:microsoft.com/office/officeart/2005/8/layout/radial4"/>
    <dgm:cxn modelId="{1CDB5F31-0608-4DD6-A446-9CABCE02C595}" type="presOf" srcId="{3C9764D9-6D33-43D1-9CD7-34986CA6AB06}" destId="{3FFBDC69-0EA1-413A-9721-CDF4FAFB2859}" srcOrd="0" destOrd="0" presId="urn:microsoft.com/office/officeart/2005/8/layout/radial4"/>
    <dgm:cxn modelId="{07C3CE48-213C-4980-832B-61E06E1472CD}" type="presOf" srcId="{87BA37EB-1496-4853-9D57-2BAC4D70725A}" destId="{852B00E2-82E3-47E4-8F61-6F34587031FB}" srcOrd="0" destOrd="0" presId="urn:microsoft.com/office/officeart/2005/8/layout/radial4"/>
    <dgm:cxn modelId="{73576FC8-BC55-4F25-98D0-F89C2294097A}" type="presParOf" srcId="{B3B658E9-EE49-44C7-988E-E78DE587965E}" destId="{0D846400-4337-422C-A877-F020CE302697}" srcOrd="0" destOrd="0" presId="urn:microsoft.com/office/officeart/2005/8/layout/radial4"/>
    <dgm:cxn modelId="{6CF4CE58-780F-4A14-AF29-67E8391B30AC}" type="presParOf" srcId="{B3B658E9-EE49-44C7-988E-E78DE587965E}" destId="{945B98D7-2D69-4FBA-B710-CB384E8785E7}" srcOrd="1" destOrd="0" presId="urn:microsoft.com/office/officeart/2005/8/layout/radial4"/>
    <dgm:cxn modelId="{EEE8F7E8-9584-413F-BD7E-7C78A6F1ED6B}" type="presParOf" srcId="{B3B658E9-EE49-44C7-988E-E78DE587965E}" destId="{3FFBDC69-0EA1-413A-9721-CDF4FAFB2859}" srcOrd="2" destOrd="0" presId="urn:microsoft.com/office/officeart/2005/8/layout/radial4"/>
    <dgm:cxn modelId="{ED55E7A4-F235-4537-A8D5-7E6CD9623F1C}" type="presParOf" srcId="{B3B658E9-EE49-44C7-988E-E78DE587965E}" destId="{852B00E2-82E3-47E4-8F61-6F34587031FB}" srcOrd="3" destOrd="0" presId="urn:microsoft.com/office/officeart/2005/8/layout/radial4"/>
    <dgm:cxn modelId="{DEF2F444-CD59-4011-B132-02275F710ABB}" type="presParOf" srcId="{B3B658E9-EE49-44C7-988E-E78DE587965E}" destId="{0B54D8D4-0773-4B0D-B8DB-873323740B60}" srcOrd="4" destOrd="0" presId="urn:microsoft.com/office/officeart/2005/8/layout/radial4"/>
    <dgm:cxn modelId="{4C7A60E7-5FEF-4CB3-8411-43BABB8FFB01}" type="presParOf" srcId="{B3B658E9-EE49-44C7-988E-E78DE587965E}" destId="{F5BAE759-8C65-432F-9A80-AE12EC8CFC84}" srcOrd="5" destOrd="0" presId="urn:microsoft.com/office/officeart/2005/8/layout/radial4"/>
    <dgm:cxn modelId="{B330CC7A-D411-4EB0-A6DE-F884D4E60715}" type="presParOf" srcId="{B3B658E9-EE49-44C7-988E-E78DE587965E}" destId="{A8E551BE-EACE-400C-8BC3-E1F7BBA4C031}" srcOrd="6" destOrd="0" presId="urn:microsoft.com/office/officeart/2005/8/layout/radial4"/>
  </dgm:cxnLst>
  <dgm:bg/>
  <dgm:whole>
    <a:ln w="9525" cap="flat" cmpd="sng" algn="ctr">
      <a:noFill/>
      <a:prstDash val="solid"/>
      <a:round/>
      <a:headEnd type="none" w="med" len="med"/>
      <a:tailEnd type="none" w="med" len="med"/>
    </a:ln>
  </dgm:whole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7E82C96-39F0-4D55-A89B-C9E0430F9AAC}">
      <dsp:nvSpPr>
        <dsp:cNvPr id="0" name=""/>
        <dsp:cNvSpPr/>
      </dsp:nvSpPr>
      <dsp:spPr>
        <a:xfrm rot="5400000">
          <a:off x="5048426" y="-1898392"/>
          <a:ext cx="1218942" cy="5325080"/>
        </a:xfrm>
        <a:prstGeom prst="round2SameRect">
          <a:avLst/>
        </a:prstGeom>
        <a:solidFill>
          <a:srgbClr val="C0504D">
            <a:tint val="40000"/>
            <a:alpha val="90000"/>
            <a:hueOff val="0"/>
            <a:satOff val="0"/>
            <a:lumOff val="0"/>
            <a:alphaOff val="0"/>
          </a:srgbClr>
        </a:solidFill>
        <a:ln w="19050" cap="flat" cmpd="sng" algn="ctr">
          <a:solidFill>
            <a:srgbClr val="C0504D">
              <a:tint val="40000"/>
              <a:alpha val="9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0" marR="0" lvl="0" indent="0" algn="just" defTabSz="914400" rtl="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Char char="••"/>
            <a:tabLst/>
            <a:defRPr/>
          </a:pPr>
          <a:r>
            <a:rPr kumimoji="0" lang="ru-RU" sz="3200" b="1" i="0" u="none" strike="noStrike" kern="1200" cap="none" normalizeH="0" baseline="0" dirty="0" smtClean="0">
              <a:ln/>
              <a:solidFill>
                <a:srgbClr val="002060"/>
              </a:solidFill>
              <a:effectLst/>
              <a:latin typeface="Lucida Sans Unicode"/>
              <a:ea typeface="+mn-ea"/>
              <a:cs typeface="Times New Roman" pitchFamily="18" charset="0"/>
            </a:rPr>
            <a:t>28587,4 </a:t>
          </a:r>
          <a:r>
            <a:rPr kumimoji="0" lang="ru-RU" sz="3200" b="1" i="0" u="none" strike="noStrike" kern="1200" cap="none" normalizeH="0" baseline="0" dirty="0" smtClean="0">
              <a:ln/>
              <a:solidFill>
                <a:srgbClr val="002060"/>
              </a:solidFill>
              <a:effectLst/>
              <a:latin typeface="Lucida Sans Unicode"/>
              <a:ea typeface="+mn-ea"/>
              <a:cs typeface="Times New Roman" pitchFamily="18" charset="0"/>
            </a:rPr>
            <a:t>тыс. руб.</a:t>
          </a:r>
          <a:endParaRPr kumimoji="0" lang="ru-RU" sz="1600" b="1" i="0" u="none" strike="noStrike" kern="1200" cap="none" normalizeH="0" baseline="0" dirty="0" smtClean="0">
            <a:ln/>
            <a:solidFill>
              <a:srgbClr val="002060"/>
            </a:solidFill>
            <a:effectLst/>
            <a:latin typeface="Lucida Sans Unicode"/>
            <a:ea typeface="+mn-ea"/>
            <a:cs typeface="Arial" pitchFamily="34" charset="0"/>
          </a:endParaRPr>
        </a:p>
      </dsp:txBody>
      <dsp:txXfrm rot="-5400000">
        <a:off x="2995357" y="214181"/>
        <a:ext cx="5265576" cy="1099934"/>
      </dsp:txXfrm>
    </dsp:sp>
    <dsp:sp modelId="{EDCBF151-500B-4AAD-B92E-CDF4D9327F57}">
      <dsp:nvSpPr>
        <dsp:cNvPr id="0" name=""/>
        <dsp:cNvSpPr/>
      </dsp:nvSpPr>
      <dsp:spPr>
        <a:xfrm>
          <a:off x="0" y="7"/>
          <a:ext cx="2995357" cy="1523677"/>
        </a:xfrm>
        <a:prstGeom prst="roundRect">
          <a:avLst/>
        </a:prstGeom>
        <a:solidFill>
          <a:srgbClr val="C0504D">
            <a:hueOff val="0"/>
            <a:satOff val="0"/>
            <a:lumOff val="0"/>
            <a:alphaOff val="0"/>
          </a:srgbClr>
        </a:solidFill>
        <a:ln w="1905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0" lang="ru-RU" sz="2000" b="1" i="0" u="none" strike="noStrike" kern="1200" cap="none" normalizeH="0" baseline="0" dirty="0" smtClean="0">
              <a:ln/>
              <a:solidFill>
                <a:srgbClr val="002060"/>
              </a:solidFill>
              <a:effectLst/>
              <a:latin typeface="Arial" pitchFamily="34" charset="0"/>
              <a:ea typeface="+mn-ea"/>
              <a:cs typeface="Arial" pitchFamily="34" charset="0"/>
            </a:rPr>
            <a:t>Доходы </a:t>
          </a:r>
        </a:p>
        <a:p>
          <a:pPr lvl="0" algn="ctr" defTabSz="8890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kumimoji="0" lang="ru-RU" sz="1200" b="1" i="0" u="none" strike="noStrike" kern="1200" cap="none" normalizeH="0" baseline="0" dirty="0" smtClean="0">
              <a:ln/>
              <a:solidFill>
                <a:srgbClr val="002060"/>
              </a:solidFill>
              <a:effectLst/>
              <a:latin typeface="Arial" pitchFamily="34" charset="0"/>
              <a:ea typeface="+mn-ea"/>
              <a:cs typeface="Arial" pitchFamily="34" charset="0"/>
            </a:rPr>
            <a:t>(</a:t>
          </a:r>
          <a:r>
            <a:rPr lang="ru-RU" sz="1200" b="1" kern="1200" dirty="0" smtClean="0">
              <a:solidFill>
                <a:srgbClr val="002060"/>
              </a:solidFill>
              <a:latin typeface="Arial" pitchFamily="34" charset="0"/>
              <a:ea typeface="+mn-ea"/>
              <a:cs typeface="Arial" pitchFamily="34" charset="0"/>
            </a:rPr>
            <a:t>поступающие в бюджет денежные средства, в виде налоговых, неналоговых и безвозмездных поступлений) </a:t>
          </a:r>
          <a:endParaRPr lang="ru-RU" sz="1200" b="1" kern="1200" dirty="0">
            <a:solidFill>
              <a:srgbClr val="002060"/>
            </a:solidFill>
            <a:latin typeface="Arial" pitchFamily="34" charset="0"/>
            <a:ea typeface="+mn-ea"/>
            <a:cs typeface="Arial" pitchFamily="34" charset="0"/>
          </a:endParaRPr>
        </a:p>
      </dsp:txBody>
      <dsp:txXfrm>
        <a:off x="74380" y="74387"/>
        <a:ext cx="2846597" cy="1374917"/>
      </dsp:txXfrm>
    </dsp:sp>
    <dsp:sp modelId="{6D1535C0-EFAE-4BDE-960C-942767BCE304}">
      <dsp:nvSpPr>
        <dsp:cNvPr id="0" name=""/>
        <dsp:cNvSpPr/>
      </dsp:nvSpPr>
      <dsp:spPr>
        <a:xfrm rot="5400000">
          <a:off x="4982019" y="-322897"/>
          <a:ext cx="1218942" cy="5325080"/>
        </a:xfrm>
        <a:prstGeom prst="round2SameRect">
          <a:avLst/>
        </a:prstGeom>
        <a:solidFill>
          <a:srgbClr val="9BBB59">
            <a:tint val="40000"/>
            <a:alpha val="90000"/>
            <a:hueOff val="0"/>
            <a:satOff val="0"/>
            <a:lumOff val="0"/>
            <a:alphaOff val="0"/>
          </a:srgbClr>
        </a:solidFill>
        <a:ln w="19050" cap="flat" cmpd="sng" algn="ctr">
          <a:solidFill>
            <a:srgbClr val="9BBB59">
              <a:tint val="40000"/>
              <a:alpha val="9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0" marR="0" lvl="0" indent="0" algn="just" defTabSz="914400" rtl="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Char char="••"/>
            <a:tabLst/>
            <a:defRPr/>
          </a:pPr>
          <a:r>
            <a:rPr kumimoji="0" lang="ru-RU" sz="3200" b="1" i="0" u="none" strike="noStrike" kern="1200" cap="none" normalizeH="0" baseline="0" dirty="0" smtClean="0">
              <a:ln/>
              <a:solidFill>
                <a:srgbClr val="002060"/>
              </a:solidFill>
              <a:effectLst/>
              <a:latin typeface="Lucida Sans Unicode"/>
              <a:ea typeface="+mn-ea"/>
              <a:cs typeface="Times New Roman" pitchFamily="18" charset="0"/>
            </a:rPr>
            <a:t>43694,0тыс</a:t>
          </a:r>
          <a:r>
            <a:rPr kumimoji="0" lang="ru-RU" sz="3200" b="1" i="0" u="none" strike="noStrike" kern="1200" cap="none" normalizeH="0" baseline="0" dirty="0" smtClean="0">
              <a:ln/>
              <a:solidFill>
                <a:srgbClr val="002060"/>
              </a:solidFill>
              <a:effectLst/>
              <a:latin typeface="Lucida Sans Unicode"/>
              <a:ea typeface="+mn-ea"/>
              <a:cs typeface="Times New Roman" pitchFamily="18" charset="0"/>
            </a:rPr>
            <a:t>. руб.</a:t>
          </a:r>
          <a:endParaRPr kumimoji="0" lang="ru-RU" sz="1600" b="1" i="0" u="none" strike="noStrike" kern="1200" cap="none" normalizeH="0" baseline="0" dirty="0" smtClean="0">
            <a:ln/>
            <a:solidFill>
              <a:srgbClr val="002060"/>
            </a:solidFill>
            <a:effectLst/>
            <a:latin typeface="Lucida Sans Unicode"/>
            <a:ea typeface="+mn-ea"/>
            <a:cs typeface="Arial" pitchFamily="34" charset="0"/>
          </a:endParaRPr>
        </a:p>
      </dsp:txBody>
      <dsp:txXfrm rot="-5400000">
        <a:off x="2928950" y="1789676"/>
        <a:ext cx="5265576" cy="1099934"/>
      </dsp:txXfrm>
    </dsp:sp>
    <dsp:sp modelId="{33AD4820-E2B9-4453-887A-1D3B85C988E3}">
      <dsp:nvSpPr>
        <dsp:cNvPr id="0" name=""/>
        <dsp:cNvSpPr/>
      </dsp:nvSpPr>
      <dsp:spPr>
        <a:xfrm>
          <a:off x="0" y="1602170"/>
          <a:ext cx="2995357" cy="1523677"/>
        </a:xfrm>
        <a:prstGeom prst="roundRect">
          <a:avLst/>
        </a:prstGeom>
        <a:solidFill>
          <a:srgbClr val="8064A2">
            <a:lumMod val="40000"/>
            <a:lumOff val="60000"/>
          </a:srgbClr>
        </a:solidFill>
        <a:ln w="1905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0" lang="ru-RU" sz="2000" b="1" i="0" u="none" strike="noStrike" kern="1200" cap="none" normalizeH="0" baseline="0" dirty="0" smtClean="0">
              <a:ln/>
              <a:solidFill>
                <a:srgbClr val="002060"/>
              </a:solidFill>
              <a:effectLst/>
              <a:latin typeface="Arial" pitchFamily="34" charset="0"/>
              <a:ea typeface="+mn-ea"/>
              <a:cs typeface="Arial" pitchFamily="34" charset="0"/>
            </a:rPr>
            <a:t>Расходы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solidFill>
                <a:srgbClr val="002060"/>
              </a:solidFill>
              <a:latin typeface="Arial" pitchFamily="34" charset="0"/>
              <a:ea typeface="+mn-ea"/>
              <a:cs typeface="Arial" pitchFamily="34" charset="0"/>
            </a:rPr>
            <a:t>(денежные средства, направляемые на финансовое обеспечение задач и функций органов местного самоуправления)</a:t>
          </a:r>
          <a:r>
            <a:rPr lang="en-US" sz="1200" b="1" kern="1200" dirty="0" smtClean="0">
              <a:solidFill>
                <a:srgbClr val="002060"/>
              </a:solidFill>
              <a:latin typeface="Arial" pitchFamily="34" charset="0"/>
              <a:ea typeface="+mn-ea"/>
              <a:cs typeface="Arial" pitchFamily="34" charset="0"/>
            </a:rPr>
            <a:t> </a:t>
          </a:r>
          <a:r>
            <a:rPr kumimoji="0" lang="ru-RU" sz="1200" b="1" i="0" u="none" strike="noStrike" kern="1200" cap="none" normalizeH="0" baseline="0" dirty="0" smtClean="0">
              <a:ln/>
              <a:solidFill>
                <a:srgbClr val="002060"/>
              </a:solidFill>
              <a:effectLst/>
              <a:latin typeface="Arial" pitchFamily="34" charset="0"/>
              <a:ea typeface="+mn-ea"/>
              <a:cs typeface="Arial" pitchFamily="34" charset="0"/>
            </a:rPr>
            <a:t> </a:t>
          </a:r>
          <a:endParaRPr lang="ru-RU" sz="1200" b="1" kern="1200" dirty="0">
            <a:solidFill>
              <a:srgbClr val="002060"/>
            </a:solidFill>
            <a:latin typeface="Arial" pitchFamily="34" charset="0"/>
            <a:ea typeface="+mn-ea"/>
            <a:cs typeface="Arial" pitchFamily="34" charset="0"/>
          </a:endParaRPr>
        </a:p>
      </dsp:txBody>
      <dsp:txXfrm>
        <a:off x="74380" y="1676550"/>
        <a:ext cx="2846597" cy="1374917"/>
      </dsp:txXfrm>
    </dsp:sp>
    <dsp:sp modelId="{C93F5BC7-36F4-4C1F-B335-E5D098FB92A9}">
      <dsp:nvSpPr>
        <dsp:cNvPr id="0" name=""/>
        <dsp:cNvSpPr/>
      </dsp:nvSpPr>
      <dsp:spPr>
        <a:xfrm rot="5400000">
          <a:off x="4996008" y="1314275"/>
          <a:ext cx="1218942" cy="5325080"/>
        </a:xfrm>
        <a:prstGeom prst="round2SameRect">
          <a:avLst/>
        </a:prstGeom>
        <a:solidFill>
          <a:srgbClr val="8064A2">
            <a:tint val="40000"/>
            <a:alpha val="90000"/>
            <a:hueOff val="0"/>
            <a:satOff val="0"/>
            <a:lumOff val="0"/>
            <a:alphaOff val="0"/>
          </a:srgbClr>
        </a:solidFill>
        <a:ln w="19050" cap="flat" cmpd="sng" algn="ctr">
          <a:solidFill>
            <a:srgbClr val="8064A2">
              <a:tint val="40000"/>
              <a:alpha val="9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0" marR="0" lvl="0" indent="0" algn="just" defTabSz="914400" rtl="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Char char="••"/>
            <a:tabLst/>
            <a:defRPr/>
          </a:pPr>
          <a:r>
            <a:rPr kumimoji="0" lang="ru-RU" sz="3200" b="1" i="0" u="none" strike="noStrike" kern="1200" cap="none" normalizeH="0" baseline="0" dirty="0" smtClean="0">
              <a:ln/>
              <a:solidFill>
                <a:srgbClr val="002060"/>
              </a:solidFill>
              <a:effectLst/>
              <a:latin typeface="Lucida Sans Unicode"/>
              <a:ea typeface="+mn-ea"/>
              <a:cs typeface="Times New Roman" pitchFamily="18" charset="0"/>
            </a:rPr>
            <a:t>15106,6 </a:t>
          </a:r>
          <a:r>
            <a:rPr kumimoji="0" lang="ru-RU" sz="3200" b="1" i="0" u="none" strike="noStrike" kern="1200" cap="none" normalizeH="0" baseline="0" dirty="0" smtClean="0">
              <a:ln/>
              <a:solidFill>
                <a:srgbClr val="002060"/>
              </a:solidFill>
              <a:effectLst/>
              <a:latin typeface="Lucida Sans Unicode"/>
              <a:ea typeface="+mn-ea"/>
              <a:cs typeface="Times New Roman" pitchFamily="18" charset="0"/>
            </a:rPr>
            <a:t>тыс. </a:t>
          </a:r>
          <a:r>
            <a:rPr kumimoji="0" lang="ru-RU" sz="3200" b="1" i="0" u="none" strike="noStrike" kern="1200" cap="none" normalizeH="0" baseline="0" dirty="0" smtClean="0">
              <a:ln/>
              <a:solidFill>
                <a:srgbClr val="002060"/>
              </a:solidFill>
              <a:effectLst/>
              <a:latin typeface="Arial" pitchFamily="34" charset="0"/>
              <a:ea typeface="+mn-ea"/>
              <a:cs typeface="Arial" pitchFamily="34" charset="0"/>
            </a:rPr>
            <a:t>руб.</a:t>
          </a:r>
        </a:p>
      </dsp:txBody>
      <dsp:txXfrm rot="-5400000">
        <a:off x="2942939" y="3426848"/>
        <a:ext cx="5265576" cy="1099934"/>
      </dsp:txXfrm>
    </dsp:sp>
    <dsp:sp modelId="{D05B7DFB-5FE1-41FF-AC5E-CF203E526E22}">
      <dsp:nvSpPr>
        <dsp:cNvPr id="0" name=""/>
        <dsp:cNvSpPr/>
      </dsp:nvSpPr>
      <dsp:spPr>
        <a:xfrm>
          <a:off x="0" y="3202031"/>
          <a:ext cx="2995357" cy="1523677"/>
        </a:xfrm>
        <a:prstGeom prst="roundRect">
          <a:avLst/>
        </a:prstGeom>
        <a:solidFill>
          <a:srgbClr val="4F81BD">
            <a:lumMod val="75000"/>
          </a:srgbClr>
        </a:solidFill>
        <a:ln w="1905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0" lang="ru-RU" sz="2000" b="1" i="0" u="none" strike="noStrike" kern="1200" cap="none" normalizeH="0" baseline="0" dirty="0" smtClean="0">
              <a:ln/>
              <a:solidFill>
                <a:srgbClr val="002060"/>
              </a:solidFill>
              <a:effectLst/>
              <a:latin typeface="Arial" pitchFamily="34" charset="0"/>
              <a:ea typeface="+mn-ea"/>
              <a:cs typeface="Arial" pitchFamily="34" charset="0"/>
            </a:rPr>
            <a:t>Дефицит*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solidFill>
                <a:srgbClr val="002060"/>
              </a:solidFill>
              <a:latin typeface="Arial Narrow" pitchFamily="34" charset="0"/>
              <a:ea typeface="+mn-ea"/>
              <a:cs typeface="Times New Roman" pitchFamily="18" charset="0"/>
            </a:rPr>
            <a:t>(превышение расходов бюджета над его доходами)</a:t>
          </a:r>
        </a:p>
      </dsp:txBody>
      <dsp:txXfrm>
        <a:off x="74380" y="3276411"/>
        <a:ext cx="2846597" cy="137491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D846400-4337-422C-A877-F020CE302697}">
      <dsp:nvSpPr>
        <dsp:cNvPr id="0" name=""/>
        <dsp:cNvSpPr/>
      </dsp:nvSpPr>
      <dsp:spPr>
        <a:xfrm>
          <a:off x="2469570" y="3777674"/>
          <a:ext cx="3291692" cy="204825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00206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600" b="1" i="1" kern="1200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РАСХОДЫ</a:t>
          </a:r>
          <a:endParaRPr lang="ru-RU" sz="800" b="1" i="1" kern="1200" dirty="0" smtClean="0">
            <a:solidFill>
              <a:srgbClr val="00206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600" b="1" i="1" kern="1200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43694,0 </a:t>
          </a:r>
          <a:r>
            <a:rPr lang="ru-RU" sz="2700" i="1" kern="12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тыс. руб.</a:t>
          </a:r>
          <a:endParaRPr lang="ru-RU" sz="2700" i="1" kern="1200" dirty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951627" y="4077634"/>
        <a:ext cx="2327578" cy="1448338"/>
      </dsp:txXfrm>
    </dsp:sp>
    <dsp:sp modelId="{945B98D7-2D69-4FBA-B710-CB384E8785E7}">
      <dsp:nvSpPr>
        <dsp:cNvPr id="0" name=""/>
        <dsp:cNvSpPr/>
      </dsp:nvSpPr>
      <dsp:spPr>
        <a:xfrm rot="12863856">
          <a:off x="1483214" y="2783196"/>
          <a:ext cx="2031023" cy="740278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FFBDC69-0EA1-413A-9721-CDF4FAFB2859}">
      <dsp:nvSpPr>
        <dsp:cNvPr id="0" name=""/>
        <dsp:cNvSpPr/>
      </dsp:nvSpPr>
      <dsp:spPr>
        <a:xfrm>
          <a:off x="15" y="1692347"/>
          <a:ext cx="2470061" cy="227480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00206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6223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400" b="1" i="1" kern="12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Расходы на решение вопросов местного значения </a:t>
          </a:r>
        </a:p>
        <a:p>
          <a:pPr lvl="0" algn="ctr" defTabSz="6223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endParaRPr lang="ru-RU" sz="800" b="1" i="1" kern="1200" dirty="0" smtClean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lvl="0" algn="ctr" defTabSz="6223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600" b="1" i="1" kern="12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Расходы на реализацию 20-ти муниципальных программ</a:t>
          </a:r>
          <a:endParaRPr lang="ru-RU" sz="1600" b="0" i="1" kern="1200" dirty="0">
            <a:solidFill>
              <a:srgbClr val="002060"/>
            </a:solidFill>
            <a:effectLst/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66642" y="1758974"/>
        <a:ext cx="2336807" cy="2141551"/>
      </dsp:txXfrm>
    </dsp:sp>
    <dsp:sp modelId="{852B00E2-82E3-47E4-8F61-6F34587031FB}">
      <dsp:nvSpPr>
        <dsp:cNvPr id="0" name=""/>
        <dsp:cNvSpPr/>
      </dsp:nvSpPr>
      <dsp:spPr>
        <a:xfrm rot="16200000">
          <a:off x="2935042" y="2194045"/>
          <a:ext cx="2360749" cy="740278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B54D8D4-0773-4B0D-B8DB-873323740B60}">
      <dsp:nvSpPr>
        <dsp:cNvPr id="0" name=""/>
        <dsp:cNvSpPr/>
      </dsp:nvSpPr>
      <dsp:spPr>
        <a:xfrm>
          <a:off x="2592294" y="0"/>
          <a:ext cx="3046244" cy="255905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00206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i="1" kern="1200" dirty="0" smtClean="0">
              <a:solidFill>
                <a:srgbClr val="00206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Расходы на обеспечение функций органов местного самоуправления, исполнение отдельных государственных полномочий по опеке и попечительству, составлению протоколов об административных правонарушениях, оказание государственных и муниципальных услуг</a:t>
          </a:r>
          <a:endParaRPr lang="ru-RU" sz="1600" b="1" i="1" kern="1200" dirty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667246" y="74952"/>
        <a:ext cx="2896340" cy="2409149"/>
      </dsp:txXfrm>
    </dsp:sp>
    <dsp:sp modelId="{F5BAE759-8C65-432F-9A80-AE12EC8CFC84}">
      <dsp:nvSpPr>
        <dsp:cNvPr id="0" name=""/>
        <dsp:cNvSpPr/>
      </dsp:nvSpPr>
      <dsp:spPr>
        <a:xfrm rot="19500000">
          <a:off x="4764860" y="2790183"/>
          <a:ext cx="2060954" cy="740278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8E551BE-EACE-400C-8BC3-E1F7BBA4C031}">
      <dsp:nvSpPr>
        <dsp:cNvPr id="0" name=""/>
        <dsp:cNvSpPr/>
      </dsp:nvSpPr>
      <dsp:spPr>
        <a:xfrm>
          <a:off x="5761399" y="1518882"/>
          <a:ext cx="2467594" cy="253295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00206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i="1" kern="12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Расходы на решение вопросов местного значения 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i="1" kern="12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Непрограммные мероприятия 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(в </a:t>
          </a:r>
          <a:r>
            <a:rPr lang="ru-RU" sz="1200" kern="1200" dirty="0" err="1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т.ч</a:t>
          </a:r>
          <a:r>
            <a:rPr lang="ru-RU" sz="1200" kern="12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. выплаты денежных средств на содержание ребенка в семье опекуна и приемной семье,  на вознаграждение приемным родителям за счет субвенций из бюджета Санкт-Петербурга, и другие расходы)</a:t>
          </a:r>
          <a:endParaRPr lang="ru-RU" sz="1200" kern="1200" dirty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833672" y="1591155"/>
        <a:ext cx="2323048" cy="238840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#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AA99FDA-D37A-47F7-BA00-633AAE442DD1}" type="datetimeFigureOut">
              <a:rPr lang="ru-RU" smtClean="0"/>
              <a:t>21.01.2022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4128584-4519-4051-B029-EFF849281CA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048543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128584-4519-4051-B029-EFF849281CA3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87826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128584-4519-4051-B029-EFF849281CA3}" type="slidenum">
              <a:rPr lang="ru-RU" smtClean="0"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110104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2FF9A0-A6C9-413C-850F-9D4A3EC2E663}" type="datetimeFigureOut">
              <a:rPr lang="ru-RU" smtClean="0"/>
              <a:t>21.01.2022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BD83C2-2AEC-4472-BBA5-FB554F3E0B6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643701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2FF9A0-A6C9-413C-850F-9D4A3EC2E663}" type="datetimeFigureOut">
              <a:rPr lang="ru-RU" smtClean="0"/>
              <a:t>21.01.2022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BD83C2-2AEC-4472-BBA5-FB554F3E0B6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421425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2FF9A0-A6C9-413C-850F-9D4A3EC2E663}" type="datetimeFigureOut">
              <a:rPr lang="ru-RU" smtClean="0"/>
              <a:t>21.01.2022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BD83C2-2AEC-4472-BBA5-FB554F3E0B6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172810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2FF9A0-A6C9-413C-850F-9D4A3EC2E663}" type="datetimeFigureOut">
              <a:rPr lang="ru-RU" smtClean="0"/>
              <a:t>21.01.2022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BD83C2-2AEC-4472-BBA5-FB554F3E0B6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870847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2FF9A0-A6C9-413C-850F-9D4A3EC2E663}" type="datetimeFigureOut">
              <a:rPr lang="ru-RU" smtClean="0"/>
              <a:t>21.01.2022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BD83C2-2AEC-4472-BBA5-FB554F3E0B6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825229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2FF9A0-A6C9-413C-850F-9D4A3EC2E663}" type="datetimeFigureOut">
              <a:rPr lang="ru-RU" smtClean="0"/>
              <a:t>21.01.2022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BD83C2-2AEC-4472-BBA5-FB554F3E0B6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583506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2FF9A0-A6C9-413C-850F-9D4A3EC2E663}" type="datetimeFigureOut">
              <a:rPr lang="ru-RU" smtClean="0"/>
              <a:t>21.01.2022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BD83C2-2AEC-4472-BBA5-FB554F3E0B6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951907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2FF9A0-A6C9-413C-850F-9D4A3EC2E663}" type="datetimeFigureOut">
              <a:rPr lang="ru-RU" smtClean="0"/>
              <a:t>21.01.2022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BD83C2-2AEC-4472-BBA5-FB554F3E0B6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029528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2FF9A0-A6C9-413C-850F-9D4A3EC2E663}" type="datetimeFigureOut">
              <a:rPr lang="ru-RU" smtClean="0"/>
              <a:t>21.01.2022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BD83C2-2AEC-4472-BBA5-FB554F3E0B6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346677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2FF9A0-A6C9-413C-850F-9D4A3EC2E663}" type="datetimeFigureOut">
              <a:rPr lang="ru-RU" smtClean="0"/>
              <a:t>21.01.2022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BD83C2-2AEC-4472-BBA5-FB554F3E0B6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732846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2FF9A0-A6C9-413C-850F-9D4A3EC2E663}" type="datetimeFigureOut">
              <a:rPr lang="ru-RU" smtClean="0"/>
              <a:t>21.01.2022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BD83C2-2AEC-4472-BBA5-FB554F3E0B6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198944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60000"/>
                <a:lumOff val="4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5">
                <a:lumMod val="60000"/>
                <a:lumOff val="4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2FF9A0-A6C9-413C-850F-9D4A3EC2E663}" type="datetimeFigureOut">
              <a:rPr lang="ru-RU" smtClean="0"/>
              <a:t>21.01.2022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BD83C2-2AEC-4472-BBA5-FB554F3E0B6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247204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gi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diagramLayout" Target="../diagrams/layout2.xml"/><Relationship Id="rId7" Type="http://schemas.openxmlformats.org/officeDocument/2006/relationships/image" Target="../media/image2.gif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microsoft.com/office/2007/relationships/hdphoto" Target="../media/hdphoto2.wdp"/><Relationship Id="rId4" Type="http://schemas.openxmlformats.org/officeDocument/2006/relationships/image" Target="../media/image13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omo78.ru/" TargetMode="External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2.gif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gif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2.gif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wmf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27000"/>
                    </a14:imgEffect>
                    <a14:imgEffect>
                      <a14:brightnessContrast bright="33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35696" cy="6857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475656" y="188640"/>
            <a:ext cx="7344816" cy="59400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БЮДЖЕТ </a:t>
            </a:r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ДЛЯ </a:t>
            </a:r>
            <a:r>
              <a:rPr lang="ru-R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ГРАЖДАН </a:t>
            </a:r>
            <a:endParaRPr lang="ru-RU" sz="3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5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Внутригородского муниципального образования Санкт-Петербурга муниципальный округ № 78</a:t>
            </a:r>
          </a:p>
          <a:p>
            <a:pPr algn="ctr"/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на </a:t>
            </a: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2022 </a:t>
            </a:r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год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endPara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Бюджет ВМО СПб муниципальный округ № 78 на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2022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год принят </a:t>
            </a:r>
            <a:b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решением Муниципального Совета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№ 78 от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09.12.2021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№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29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60648"/>
            <a:ext cx="960901" cy="1133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4974604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39922437"/>
              </p:ext>
            </p:extLst>
          </p:nvPr>
        </p:nvGraphicFramePr>
        <p:xfrm>
          <a:off x="261256" y="1489227"/>
          <a:ext cx="8631471" cy="4361211"/>
        </p:xfrm>
        <a:graphic>
          <a:graphicData uri="http://schemas.openxmlformats.org/drawingml/2006/table">
            <a:tbl>
              <a:tblPr>
                <a:tableStyleId>{5DA37D80-6434-44D0-A028-1B22A696006F}</a:tableStyleId>
              </a:tblPr>
              <a:tblGrid>
                <a:gridCol w="644350"/>
                <a:gridCol w="5038120"/>
                <a:gridCol w="1294683"/>
                <a:gridCol w="1654318"/>
              </a:tblGrid>
              <a:tr h="64433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kern="1200" cap="none" spc="0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№ </a:t>
                      </a:r>
                      <a:r>
                        <a:rPr kumimoji="0" lang="ru-RU" sz="1800" b="1" i="0" u="none" strike="noStrike" kern="1200" cap="none" spc="0" normalizeH="0" baseline="0" dirty="0" err="1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</a:t>
                      </a:r>
                      <a:r>
                        <a:rPr kumimoji="0" lang="ru-RU" sz="1800" b="1" i="0" u="none" strike="noStrike" kern="1200" cap="none" spc="0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/</a:t>
                      </a:r>
                      <a:r>
                        <a:rPr kumimoji="0" lang="ru-RU" sz="1800" b="1" i="0" u="none" strike="noStrike" kern="1200" cap="none" spc="0" normalizeH="0" baseline="0" dirty="0" err="1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</a:t>
                      </a:r>
                      <a:endParaRPr kumimoji="0" lang="ru-RU" sz="1800" b="1" i="0" u="none" strike="noStrike" kern="1200" cap="none" spc="0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50018" marR="50018" marT="0" marB="0" anchor="ctr" horzOverflow="overflow">
                    <a:solidFill>
                      <a:schemeClr val="accent1">
                        <a:hueOff val="0"/>
                        <a:satOff val="0"/>
                        <a:lumOff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показателя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018" marR="50018" marT="0" marB="0" anchor="ctr" horzOverflow="overflow">
                    <a:solidFill>
                      <a:schemeClr val="accent1">
                        <a:hueOff val="0"/>
                        <a:satOff val="0"/>
                        <a:lumOff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Сумма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(тыс.руб.)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018" marR="50018" marT="0" marB="0" anchor="ctr" horzOverflow="overflow">
                    <a:solidFill>
                      <a:schemeClr val="accent1">
                        <a:hueOff val="0"/>
                        <a:satOff val="0"/>
                        <a:lumOff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 к расходам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(всего)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018" marR="50018" marT="0" marB="0" anchor="ctr" horzOverflow="overflow">
                    <a:solidFill>
                      <a:schemeClr val="accent1">
                        <a:hueOff val="0"/>
                        <a:satOff val="0"/>
                        <a:lumOff val="0"/>
                      </a:schemeClr>
                    </a:solidFill>
                  </a:tcPr>
                </a:tc>
              </a:tr>
              <a:tr h="24268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50018" marR="50018" marT="0" marB="0" anchor="ctr" horzOverflow="overflow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ОБЩЕГОСУДАРСТВЕННЫЕ ВОПРОСЫ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018" marR="50018" marT="0" marB="0" anchor="ctr" horzOverflow="overflow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14550,4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 horzOverflow="overflow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rowSpan="5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34,36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 horzOverflow="overflow"/>
                </a:tc>
              </a:tr>
              <a:tr h="25951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1.1</a:t>
                      </a:r>
                    </a:p>
                  </a:txBody>
                  <a:tcPr marL="50018" marR="50018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Расходы органов местного самоуправления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018" marR="50018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12601,3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 horzOverflow="overflow"/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268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1.3</a:t>
                      </a:r>
                    </a:p>
                  </a:txBody>
                  <a:tcPr marL="50018" marR="50018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Расходы по исполнению государственных полномочий</a:t>
                      </a:r>
                    </a:p>
                  </a:txBody>
                  <a:tcPr marL="50018" marR="50018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1932,0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 horzOverflow="overflow"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4268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1.4</a:t>
                      </a:r>
                    </a:p>
                  </a:txBody>
                  <a:tcPr marL="50018" marR="50018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Резервные фонды 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018" marR="50018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7,0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 horzOverflow="overflow"/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268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1.5</a:t>
                      </a:r>
                    </a:p>
                  </a:txBody>
                  <a:tcPr marL="50018" marR="50018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Другие общегосударственные вопросы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018" marR="50018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10,1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 horzOverflow="overflow"/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8536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50018" marR="50018" marT="0" marB="0" anchor="ctr" horzOverflow="overflow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НАЦИОНАЛЬНАЯ БЕЗОПАСНОСТЬ И ПРАВООХРАНИТЕЛЬНАЯ ДЕЯТЕЛЬНОСТЬ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018" marR="50018" marT="0" marB="0" anchor="ctr" horzOverflow="overflow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1,0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 horzOverflow="overflow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0,01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 horzOverflow="overflow"/>
                </a:tc>
              </a:tr>
              <a:tr h="72804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2.1</a:t>
                      </a:r>
                    </a:p>
                  </a:txBody>
                  <a:tcPr marL="50018" marR="50018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Защита населения и территорий от чрезвычайных ситуаций природного и техногенного характера, </a:t>
                      </a:r>
                      <a:r>
                        <a:rPr kumimoji="0" lang="ru-RU" sz="16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пожарная безопасность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018" marR="50018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1,0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 horzOverflow="overflow"/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268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50018" marR="50018" marT="0" marB="0" anchor="ctr" horzOverflow="overflow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НАЦИОНАЛЬНАЯ ЭКОНОМИКА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018" marR="50018" marT="0" marB="0" anchor="ctr" horzOverflow="overflow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204,3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 horzOverflow="overflow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0,5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 horzOverflow="overflow"/>
                </a:tc>
              </a:tr>
              <a:tr h="24268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3.1</a:t>
                      </a:r>
                    </a:p>
                  </a:txBody>
                  <a:tcPr marL="50018" marR="50018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Общеэкономические вопросы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018" marR="50018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199,3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 horzOverflow="overflow"/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744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3.2</a:t>
                      </a:r>
                    </a:p>
                  </a:txBody>
                  <a:tcPr marL="50018" marR="50018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Другие вопросы в области национальной экономики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018" marR="50018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5,0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 horzOverflow="overflow"/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268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 marL="50018" marR="50018" marT="0" marB="0" anchor="ctr" horzOverflow="overflow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ЖИЛИЩНО-КОММУНАЛЬНОЕ ХОЗЯЙСТВО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018" marR="50018" marT="0" marB="0" anchor="ctr" horzOverflow="overflow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6831,9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 horzOverflow="overflow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16,62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 horzOverflow="overflow"/>
                </a:tc>
              </a:tr>
              <a:tr h="24268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4.1</a:t>
                      </a:r>
                    </a:p>
                  </a:txBody>
                  <a:tcPr marL="50018" marR="50018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Благоустройство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018" marR="50018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6831,9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 horzOverflow="overflow"/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611560" y="188640"/>
            <a:ext cx="792088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CC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     РАСХОДЫ  БЮДЖЕТА</a:t>
            </a:r>
            <a:r>
              <a:rPr lang="ru-RU" b="1" dirty="0">
                <a:solidFill>
                  <a:srgbClr val="CC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1" dirty="0">
                <a:solidFill>
                  <a:srgbClr val="CC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 smtClean="0">
                <a:solidFill>
                  <a:srgbClr val="CC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 ВНУТРИГОРОДСКОГО </a:t>
            </a:r>
            <a:r>
              <a:rPr lang="ru-RU" b="1" dirty="0">
                <a:solidFill>
                  <a:srgbClr val="CC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МУНИЦИПАЛЬНОГО ОБРАЗОВАНИЯ </a:t>
            </a:r>
          </a:p>
          <a:p>
            <a:pPr algn="ctr"/>
            <a:r>
              <a:rPr lang="ru-RU" b="1" dirty="0" smtClean="0">
                <a:solidFill>
                  <a:srgbClr val="CC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  САНКТ-ПЕТЕРБУРГА </a:t>
            </a:r>
            <a:r>
              <a:rPr lang="ru-RU" b="1" dirty="0">
                <a:solidFill>
                  <a:srgbClr val="CC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МУНИЦИПАЛЬНЫЙ ОКРУГ  № 78</a:t>
            </a:r>
            <a:br>
              <a:rPr lang="ru-RU" b="1" dirty="0">
                <a:solidFill>
                  <a:srgbClr val="CC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 smtClean="0">
                <a:solidFill>
                  <a:srgbClr val="CC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    НА </a:t>
            </a:r>
            <a:r>
              <a:rPr lang="ru-RU" b="1" dirty="0" smtClean="0">
                <a:solidFill>
                  <a:srgbClr val="CC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2022 </a:t>
            </a:r>
            <a:r>
              <a:rPr lang="ru-RU" b="1" dirty="0">
                <a:solidFill>
                  <a:srgbClr val="CC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ГОД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7857"/>
            <a:ext cx="960901" cy="1133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0224404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03054525"/>
              </p:ext>
            </p:extLst>
          </p:nvPr>
        </p:nvGraphicFramePr>
        <p:xfrm>
          <a:off x="251520" y="1348863"/>
          <a:ext cx="8641208" cy="5292142"/>
        </p:xfrm>
        <a:graphic>
          <a:graphicData uri="http://schemas.openxmlformats.org/drawingml/2006/table">
            <a:tbl>
              <a:tblPr>
                <a:tableStyleId>{5DA37D80-6434-44D0-A028-1B22A696006F}</a:tableStyleId>
              </a:tblPr>
              <a:tblGrid>
                <a:gridCol w="645077"/>
                <a:gridCol w="5043803"/>
                <a:gridCol w="1296144"/>
                <a:gridCol w="1656184"/>
              </a:tblGrid>
              <a:tr h="64740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kern="1200" cap="none" spc="0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№ </a:t>
                      </a:r>
                      <a:r>
                        <a:rPr kumimoji="0" lang="ru-RU" sz="1600" b="1" i="0" u="none" strike="noStrike" kern="1200" cap="none" spc="0" normalizeH="0" baseline="0" dirty="0" err="1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</a:t>
                      </a:r>
                      <a:r>
                        <a:rPr kumimoji="0" lang="ru-RU" sz="1600" b="1" i="0" u="none" strike="noStrike" kern="1200" cap="none" spc="0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/</a:t>
                      </a:r>
                      <a:r>
                        <a:rPr kumimoji="0" lang="ru-RU" sz="1600" b="1" i="0" u="none" strike="noStrike" kern="1200" cap="none" spc="0" normalizeH="0" baseline="0" dirty="0" err="1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</a:t>
                      </a:r>
                      <a:endParaRPr kumimoji="0" lang="ru-RU" sz="1600" b="1" i="0" u="none" strike="noStrike" kern="1200" cap="none" spc="0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50018" marR="50018" marT="0" marB="0" anchor="ctr" horzOverflow="overflow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показателя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018" marR="50018" marT="0" marB="0" anchor="ctr" horzOverflow="overflow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Сумма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(тыс.руб.)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018" marR="50018" marT="0" marB="0" anchor="ctr" horzOverflow="overflow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 к расходам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(всего)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018" marR="50018" marT="0" marB="0" anchor="ctr" horzOverflow="overflow">
                    <a:solidFill>
                      <a:schemeClr val="accent1"/>
                    </a:solidFill>
                  </a:tcPr>
                </a:tc>
              </a:tr>
              <a:tr h="20721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 marL="50018" marR="50018" marT="0" marB="0" anchor="ctr" horzOverflow="overflow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ОХРАНА ОКРУЖАЮЩЕЙ СРЕДЫ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018" marR="50018" marT="0" marB="0" anchor="ctr" horzOverflow="overflow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20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8,0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20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0,01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20721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5.1</a:t>
                      </a:r>
                    </a:p>
                  </a:txBody>
                  <a:tcPr marL="50018" marR="50018" marT="0" marB="0" anchor="ctr"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Другие вопросы в области охраны окружающей среды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018" marR="50018" marT="0" marB="0" anchor="ctr"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8,0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0721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</a:p>
                  </a:txBody>
                  <a:tcPr marL="54429" marR="54429" marT="0" marB="0" anchor="ctr" horzOverflow="overflow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ОБРАЗОВАНИЕ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429" marR="54429" marT="0" marB="0" anchor="ctr" horzOverflow="overflow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20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170,1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20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0,1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48768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6.1</a:t>
                      </a:r>
                    </a:p>
                  </a:txBody>
                  <a:tcPr marL="54429" marR="54429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Профессиональная подготовка, переподготовка и повышение квалификации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429" marR="54429" marT="0" marB="0" anchor="ctr" horzOverflow="overflow"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20,0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06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6.2</a:t>
                      </a:r>
                    </a:p>
                  </a:txBody>
                  <a:tcPr marL="54429" marR="54429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Другие вопросы в области образования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429" marR="54429" marT="0" marB="0" anchor="ctr" horzOverflow="overflow"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150,1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032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7</a:t>
                      </a:r>
                    </a:p>
                  </a:txBody>
                  <a:tcPr marL="54429" marR="54429" marT="0" marB="0" anchor="ctr" horzOverflow="overflow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КУЛЬТУРА И КИНЕМАТОГРАФИЯ </a:t>
                      </a:r>
                    </a:p>
                  </a:txBody>
                  <a:tcPr marL="54429" marR="54429" marT="0" marB="0" anchor="ctr" horzOverflow="overflow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20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15914,7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20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36,5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20721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7.1</a:t>
                      </a:r>
                    </a:p>
                  </a:txBody>
                  <a:tcPr marL="54429" marR="54429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Культура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429" marR="54429" marT="0" marB="0" anchor="ctr" horzOverflow="overflow"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15914,7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1442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</a:p>
                  </a:txBody>
                  <a:tcPr marL="54429" marR="54429" marT="0" marB="0" anchor="ctr" horzOverflow="overflow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СОЦИАЛЬНАЯ ПОЛИТИКА</a:t>
                      </a:r>
                    </a:p>
                  </a:txBody>
                  <a:tcPr marL="54429" marR="54429" marT="0" marB="0" anchor="ctr" horzOverflow="overflow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20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5045,9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20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11,5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28305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8.1</a:t>
                      </a:r>
                    </a:p>
                  </a:txBody>
                  <a:tcPr marL="54429" marR="54429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Пенсионное обеспечение, социальное обеспечение населения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429" marR="54429" marT="0" marB="0" anchor="ctr" horzOverflow="overflow"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2859,7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2853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8.2</a:t>
                      </a:r>
                    </a:p>
                  </a:txBody>
                  <a:tcPr marL="54429" marR="54429" marT="0" marB="0" anchor="ctr"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Охрана семьи и детства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429" marR="54429" marT="0" marB="0" anchor="ctr"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2186,2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0721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</a:p>
                  </a:txBody>
                  <a:tcPr marL="54429" marR="54429" marT="0" marB="0" anchor="ctr" horzOverflow="overflow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ФИЗИЧЕСКАЯ КУЛЬТУРА И СПОРТ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429" marR="54429" marT="0" marB="0" anchor="ctr" horzOverflow="overflow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20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200,0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20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0,1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25883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9.1</a:t>
                      </a:r>
                    </a:p>
                  </a:txBody>
                  <a:tcPr marL="54429" marR="54429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Физическая культура 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429" marR="54429" marT="0" marB="0" anchor="ctr" horzOverflow="overflow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200,0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5883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</a:p>
                  </a:txBody>
                  <a:tcPr marL="54429" marR="54429" marT="0" marB="0" anchor="ctr" horzOverflow="overflow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СРЕДСТВА МАССОВОЙ ИНФОРМАЦИИ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429" marR="54429" marT="0" marB="0" anchor="ctr" horzOverflow="overflow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20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767,7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20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0,3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20721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10.1</a:t>
                      </a:r>
                    </a:p>
                  </a:txBody>
                  <a:tcPr marL="54429" marR="54429" marT="0" marB="0" anchor="ctr"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Периодическая печать и издательства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429" marR="54429" marT="0" marB="0" anchor="ctr"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767,7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0721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429" marR="54429" marT="0" marB="0" anchor="ctr" horzOverflow="overflow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ИТОГО РАСХОДОВ: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429" marR="54429" marT="0" marB="0" anchor="ctr" horzOverflow="overflow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20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43694,0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2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100,0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17857"/>
            <a:ext cx="960901" cy="1133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3225032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43247518"/>
              </p:ext>
            </p:extLst>
          </p:nvPr>
        </p:nvGraphicFramePr>
        <p:xfrm>
          <a:off x="539552" y="692696"/>
          <a:ext cx="8229600" cy="58326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79213"/>
            <a:ext cx="960901" cy="1133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9" name="Picture 11" descr="C:\Users\User\AppData\Local\Microsoft\Windows\Temporary Internet Files\Content.IE5\R38YI8FO\publicdomainq-0006932ovvsgf[1]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7262" y="4437112"/>
            <a:ext cx="1893210" cy="2304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8800383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9632" y="332656"/>
            <a:ext cx="7427168" cy="1728192"/>
          </a:xfrm>
        </p:spPr>
        <p:txBody>
          <a:bodyPr>
            <a:noAutofit/>
          </a:bodyPr>
          <a:lstStyle/>
          <a:p>
            <a:pPr lvl="0"/>
            <a:r>
              <a:rPr lang="ru-RU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Расходы на обеспечение функций органов местного самоуправления, исполнение отдельных государственных полномочий по опеке и попечительству, составлению протоколов об административных правонарушениях, оказание государственных и муниципальных </a:t>
            </a:r>
            <a:r>
              <a:rPr lang="ru-RU" sz="2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услуг</a:t>
            </a:r>
            <a:endParaRPr lang="ru-RU" sz="2000" dirty="0">
              <a:solidFill>
                <a:srgbClr val="C00000"/>
              </a:solidFill>
            </a:endParaRPr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21633029"/>
              </p:ext>
            </p:extLst>
          </p:nvPr>
        </p:nvGraphicFramePr>
        <p:xfrm>
          <a:off x="457200" y="2190080"/>
          <a:ext cx="8229600" cy="3429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14400"/>
                <a:gridCol w="6552728"/>
                <a:gridCol w="1162472"/>
              </a:tblGrid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№ </a:t>
                      </a:r>
                      <a:r>
                        <a:rPr kumimoji="0" lang="ru-RU" sz="1600" b="1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</a:t>
                      </a:r>
                      <a:r>
                        <a:rPr kumimoji="0" lang="ru-RU" sz="16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/</a:t>
                      </a:r>
                      <a:r>
                        <a:rPr kumimoji="0" lang="ru-RU" sz="1600" b="1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</a:t>
                      </a:r>
                      <a:endParaRPr kumimoji="0" lang="ru-RU" sz="16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50018" marR="50018" marT="0" marB="0" anchor="ctr" horzOverflow="overflow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показателя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018" marR="50018" marT="0" marB="0" anchor="ctr" horzOverflow="overflow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Сумма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(тыс.руб.)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018" marR="50018" marT="0" marB="0" anchor="ctr" horzOverflow="overflow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Муниципальный Совет</a:t>
                      </a:r>
                      <a:r>
                        <a:rPr lang="ru-RU" sz="1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Внутригородского Муниципального образования Санкт-Петербурга муниципальный округ</a:t>
                      </a:r>
                      <a:r>
                        <a:rPr lang="ru-RU" sz="1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 78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3338,8</a:t>
                      </a:r>
                      <a:endParaRPr lang="ru-RU" sz="16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Местная администрация Внутригородского Муниципального образования Санкт-Петербурга муниципальный округ</a:t>
                      </a:r>
                      <a:r>
                        <a:rPr lang="ru-RU" sz="1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 78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9262,5</a:t>
                      </a:r>
                      <a:endParaRPr lang="ru-RU" sz="16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Расходы на выполнение государственного  полномочия Санкт-Петербурга по составлению протоколов об административных правонарушениях за счет субвенций из бюджета Санкт-Петербурга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8,1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41680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Расходы на исполнение государственного полномочия Санкт-Петербурга по организации и осуществлению деятельности по опеке и попечительству за счет субвенций из бюджета Санкт-Петербурга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1932,0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ru-RU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ИТОГО:</a:t>
                      </a:r>
                      <a:endParaRPr lang="ru-RU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14541,4</a:t>
                      </a:r>
                      <a:endParaRPr lang="ru-RU" sz="1600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</a:tr>
            </a:tbl>
          </a:graphicData>
        </a:graphic>
      </p:graphicFrame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17857"/>
            <a:ext cx="960901" cy="1133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7923917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60000"/>
                <a:lumOff val="4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5">
                <a:lumMod val="60000"/>
                <a:lumOff val="4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9632" y="332656"/>
            <a:ext cx="7427168" cy="1728192"/>
          </a:xfrm>
        </p:spPr>
        <p:txBody>
          <a:bodyPr>
            <a:noAutofit/>
          </a:bodyPr>
          <a:lstStyle/>
          <a:p>
            <a:r>
              <a:rPr lang="ru-RU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Расходы на содержание и обеспечение деятельности муниципального казенного учреждения «МЦ-78»</a:t>
            </a:r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62593096"/>
              </p:ext>
            </p:extLst>
          </p:nvPr>
        </p:nvGraphicFramePr>
        <p:xfrm>
          <a:off x="457200" y="2190080"/>
          <a:ext cx="8229600" cy="189779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14400"/>
                <a:gridCol w="6552728"/>
                <a:gridCol w="1162472"/>
              </a:tblGrid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№ </a:t>
                      </a:r>
                      <a:r>
                        <a:rPr kumimoji="0" lang="ru-RU" sz="1600" b="1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</a:t>
                      </a:r>
                      <a:r>
                        <a:rPr kumimoji="0" lang="ru-RU" sz="16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/</a:t>
                      </a:r>
                      <a:r>
                        <a:rPr kumimoji="0" lang="ru-RU" sz="1600" b="1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</a:t>
                      </a:r>
                      <a:endParaRPr kumimoji="0" lang="ru-RU" sz="16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50018" marR="50018" marT="0" marB="0" anchor="ctr" horzOverflow="overflow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показателя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018" marR="50018" marT="0" marB="0" anchor="ctr" horzOverflow="overflow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Сумма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(тыс.руб.)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018" marR="50018" marT="0" marB="0" anchor="ctr" horzOverflow="overflow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Расходы на  содержание и обеспечение деятельности муниципального казенного учреждения «МЦ-78»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8374,7</a:t>
                      </a:r>
                      <a:endParaRPr lang="ru-RU" sz="16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21112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Расходы на  выплату заработной платы педагогического состава муниципального казенного учреждения «МЦ-78»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3412,9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ru-RU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ИТОГО:</a:t>
                      </a:r>
                      <a:endParaRPr lang="ru-RU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11787,6</a:t>
                      </a:r>
                      <a:endParaRPr lang="ru-RU" sz="1600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</a:tr>
            </a:tbl>
          </a:graphicData>
        </a:graphic>
      </p:graphicFrame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17857"/>
            <a:ext cx="960901" cy="1133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472" b="90000" l="10000" r="90000">
                        <a14:foregroundMark x1="61563" y1="16667" x2="61563" y2="16667"/>
                        <a14:foregroundMark x1="51563" y1="7500" x2="51563" y2="7500"/>
                        <a14:foregroundMark x1="12500" y1="3472" x2="12500" y2="347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8144" y="4365104"/>
            <a:ext cx="2975690" cy="2016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043660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17857"/>
            <a:ext cx="960901" cy="1133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5" name="Объект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73780230"/>
              </p:ext>
            </p:extLst>
          </p:nvPr>
        </p:nvGraphicFramePr>
        <p:xfrm>
          <a:off x="457200" y="1453728"/>
          <a:ext cx="8229600" cy="4886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2392"/>
                <a:gridCol w="6624736"/>
                <a:gridCol w="1162472"/>
              </a:tblGrid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№ </a:t>
                      </a:r>
                      <a:r>
                        <a:rPr kumimoji="0" lang="ru-RU" sz="1600" b="1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</a:t>
                      </a:r>
                      <a:r>
                        <a:rPr kumimoji="0" lang="ru-RU" sz="16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/</a:t>
                      </a:r>
                      <a:r>
                        <a:rPr kumimoji="0" lang="ru-RU" sz="1600" b="1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</a:t>
                      </a:r>
                      <a:endParaRPr kumimoji="0" lang="ru-RU" sz="16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50018" marR="50018" marT="0" marB="0" anchor="ctr" horzOverflow="overflow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показателя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018" marR="50018" marT="0" marB="0" anchor="ctr" horzOverflow="overflow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Сумма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(тыс.руб.)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018" marR="50018" marT="0" marB="0" anchor="ctr" horzOverflow="overflow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51488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Расходы по уплате членских взносов на осуществление деятельности Совета муниципальных образований Санкт-Петербурга и содержание его органов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Проведение выборов в представительные органы муниципального образования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96,0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Резервный фонд Местной администрации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7,0</a:t>
                      </a:r>
                      <a:endParaRPr lang="ru-RU" sz="16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Подготовка, переподготовка и повышение квалификации выборных должностных лиц местного самоуправления, депутатов представительного органа местного самоуправления, а также муниципальных служащих и работников муниципальных учреждений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20,0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Расходы на выплаты пенсии за</a:t>
                      </a:r>
                      <a:r>
                        <a:rPr lang="ru-RU" sz="1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выслугу лет, доплаты за стаж,</a:t>
                      </a:r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лицам, замещавшим муниципальные должности и должности муниципальной службы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2859,7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Расходы на исполнение государственного полномочия Санкт-Петербурга по выплате денежных средств на содержание ребенка в семье опекуна и приемной семье за счет субвенций из бюджета Санкт-Петербурга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1329,0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Расходы на исполнение государственного полномочия Санкт-Петербурга по выплате денежных средств на вознаграждение приемным родителям за счет субвенций из бюджета Санкт-Петербурга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856,6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ru-RU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ИТОГО:</a:t>
                      </a:r>
                      <a:endParaRPr lang="ru-RU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5168,3</a:t>
                      </a:r>
                      <a:endParaRPr lang="ru-RU" sz="1600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</a:tr>
            </a:tbl>
          </a:graphicData>
        </a:graphic>
      </p:graphicFrame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1259632" y="205980"/>
            <a:ext cx="7427168" cy="918764"/>
          </a:xfrm>
        </p:spPr>
        <p:txBody>
          <a:bodyPr>
            <a:noAutofit/>
          </a:bodyPr>
          <a:lstStyle/>
          <a:p>
            <a:pPr lvl="0"/>
            <a:r>
              <a:rPr lang="ru-RU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Расходы на решение вопросов местного значения </a:t>
            </a:r>
            <a:r>
              <a:rPr lang="ru-RU" sz="2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ru-RU" sz="2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НЕПРОГРАММНЫЕ МЕРОПРИЯТИЯ</a:t>
            </a:r>
            <a:endParaRPr lang="ru-RU" sz="20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636975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17857"/>
            <a:ext cx="960901" cy="1133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1403648" y="332656"/>
            <a:ext cx="7128792" cy="918764"/>
          </a:xfrm>
        </p:spPr>
        <p:txBody>
          <a:bodyPr>
            <a:noAutofit/>
          </a:bodyPr>
          <a:lstStyle/>
          <a:p>
            <a:pPr lvl="0"/>
            <a:r>
              <a:rPr lang="ru-RU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Расходы на решение вопросов местного значения </a:t>
            </a:r>
            <a:r>
              <a:rPr lang="ru-RU" sz="2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МУНИЦИПАЛЬНЫЕ  ПРОГРАММЫ</a:t>
            </a:r>
            <a:endParaRPr lang="ru-RU" sz="20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6" name="Объект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98144472"/>
              </p:ext>
            </p:extLst>
          </p:nvPr>
        </p:nvGraphicFramePr>
        <p:xfrm>
          <a:off x="457200" y="1453728"/>
          <a:ext cx="8229600" cy="5054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2392"/>
                <a:gridCol w="6624736"/>
                <a:gridCol w="1162472"/>
              </a:tblGrid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№ </a:t>
                      </a:r>
                      <a:r>
                        <a:rPr kumimoji="0" lang="ru-RU" sz="1600" b="1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</a:t>
                      </a:r>
                      <a:r>
                        <a:rPr kumimoji="0" lang="ru-RU" sz="16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/</a:t>
                      </a:r>
                      <a:r>
                        <a:rPr kumimoji="0" lang="ru-RU" sz="1600" b="1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</a:t>
                      </a:r>
                      <a:endParaRPr kumimoji="0" lang="ru-RU" sz="16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50018" marR="50018" marT="0" marB="0" anchor="ctr" horzOverflow="overflow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муниципальной программы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018" marR="50018" marT="0" marB="0" anchor="ctr" horzOverflow="overflow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Сумма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(тыс.руб.)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018" marR="50018" marT="0" marB="0" anchor="ctr" horzOverflow="overflow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Осуществление защиты прав потребителей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1,0</a:t>
                      </a:r>
                      <a:endParaRPr lang="ru-RU" sz="16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Организация информирования, консультирования и содействия жителям  муниципального образования   по вопросам создания товариществ собственников жилья, советов многоквартирных домов, формирования земельных участков, на которых расположены многоквартирные дома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1,0</a:t>
                      </a:r>
                      <a:endParaRPr lang="ru-RU" sz="16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Проведение подготовки и обучения неработающего населения способам защиты и действиям в чрезвычайных ситуациях, а также способам защиты от опасностей, возникающих при ведении военных действий или вследствие этих действий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1,0</a:t>
                      </a:r>
                      <a:endParaRPr lang="ru-RU" sz="16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Организация и финансирование временного трудоустройства несовершеннолетних в возрасте от 14 до 18 лет в свободное от учебы время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199,3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Содействие развитию малого бизнеса на территории муниципального образования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5,0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Благоустройство  придомовых и дворовых территорий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5384,2</a:t>
                      </a:r>
                      <a:endParaRPr lang="ru-RU" sz="16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Озеленение территории муниципального образования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1447,7</a:t>
                      </a:r>
                      <a:endParaRPr lang="ru-RU" sz="16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Участие в мероприятиях по охране окружающей среды в границах муниципального образования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8,0</a:t>
                      </a:r>
                      <a:endParaRPr lang="ru-RU" sz="16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Военно-патриотическое воспитание молодежи муниципального образования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120,0</a:t>
                      </a:r>
                      <a:endParaRPr lang="ru-RU" sz="16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90347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17857"/>
            <a:ext cx="960901" cy="1133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1403648" y="332656"/>
            <a:ext cx="7128792" cy="918764"/>
          </a:xfrm>
        </p:spPr>
        <p:txBody>
          <a:bodyPr>
            <a:noAutofit/>
          </a:bodyPr>
          <a:lstStyle/>
          <a:p>
            <a:pPr lvl="0"/>
            <a:r>
              <a:rPr lang="ru-RU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Расходы на решение вопросов местного значения </a:t>
            </a:r>
            <a:r>
              <a:rPr lang="ru-RU" sz="2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МУНИЦИПАЛЬНЫЕ  ПРОГРАММЫ</a:t>
            </a:r>
            <a:endParaRPr lang="ru-RU" sz="20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7" name="Объект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14180681"/>
              </p:ext>
            </p:extLst>
          </p:nvPr>
        </p:nvGraphicFramePr>
        <p:xfrm>
          <a:off x="457200" y="1623784"/>
          <a:ext cx="8229600" cy="4541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2392"/>
                <a:gridCol w="6624736"/>
                <a:gridCol w="1162472"/>
              </a:tblGrid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№ </a:t>
                      </a:r>
                      <a:r>
                        <a:rPr kumimoji="0" lang="ru-RU" sz="1600" b="1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</a:t>
                      </a:r>
                      <a:r>
                        <a:rPr kumimoji="0" lang="ru-RU" sz="16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/</a:t>
                      </a:r>
                      <a:r>
                        <a:rPr kumimoji="0" lang="ru-RU" sz="1600" b="1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</a:t>
                      </a:r>
                      <a:endParaRPr kumimoji="0" lang="ru-RU" sz="16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50018" marR="50018" marT="0" marB="0" anchor="ctr" horzOverflow="overflow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муниципальной программы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018" marR="50018" marT="0" marB="0" anchor="ctr" horzOverflow="overflow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Сумма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(тыс.руб.)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018" marR="50018" marT="0" marB="0" anchor="ctr" horzOverflow="overflow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Участие в реализации мер по профилактике  дорожно-транспортного травматизма на территории муниципального образования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8,5</a:t>
                      </a:r>
                      <a:endParaRPr lang="ru-RU" sz="16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Участие в деятельности по профилактике правонарушений в Санкт-Петербурге в формах и порядке, установленных законодательством Санкт-Петербурга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7,2</a:t>
                      </a:r>
                      <a:endParaRPr lang="ru-RU" sz="16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Участие в профилактике  терроризма и экстремизма, а также минимизации и ликвидации последствий  проявления терроризма и экстремизма в границах муниципального образования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7,2</a:t>
                      </a:r>
                      <a:endParaRPr lang="ru-RU" sz="16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Участие в установленном порядке в мероприятиях по профилактике незаконного потребления наркотических средств и психотропных веществ, новых потенциально опасных </a:t>
                      </a:r>
                      <a:r>
                        <a:rPr lang="ru-RU" sz="14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психоактивных</a:t>
                      </a:r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веществ, наркомании в Санкт-Петербурге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7,2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Организация и проведение местных и участие в организации и проведении городских праздничных и иных зрелищных мероприятий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1300,0</a:t>
                      </a:r>
                      <a:endParaRPr lang="ru-RU" sz="16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Организация и проведение мероприятий по сохранению и развитию местных традиций и обрядов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150,0</a:t>
                      </a:r>
                      <a:endParaRPr lang="ru-RU" sz="16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Организация и проведение досуговых мероприятий для жителей, детей и </a:t>
                      </a:r>
                      <a:r>
                        <a:rPr lang="ru-RU" sz="14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подростковпроживающих</a:t>
                      </a:r>
                      <a:r>
                        <a:rPr lang="ru-RU" sz="1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на территории </a:t>
                      </a:r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муниципального образования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600,0</a:t>
                      </a:r>
                      <a:endParaRPr lang="ru-RU" sz="16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785394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17857"/>
            <a:ext cx="960901" cy="1133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1403648" y="332656"/>
            <a:ext cx="7128792" cy="918764"/>
          </a:xfrm>
        </p:spPr>
        <p:txBody>
          <a:bodyPr>
            <a:noAutofit/>
          </a:bodyPr>
          <a:lstStyle/>
          <a:p>
            <a:pPr lvl="0"/>
            <a:r>
              <a:rPr lang="ru-RU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Расходы на решение вопросов местного значения </a:t>
            </a:r>
            <a:r>
              <a:rPr lang="ru-RU" sz="2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МУНИЦИПАЛЬНЫЕ  ПРОГРАММЫ</a:t>
            </a:r>
            <a:endParaRPr lang="ru-RU" sz="20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6" name="Объект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49581929"/>
              </p:ext>
            </p:extLst>
          </p:nvPr>
        </p:nvGraphicFramePr>
        <p:xfrm>
          <a:off x="457200" y="1623784"/>
          <a:ext cx="8229600" cy="3479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2392"/>
                <a:gridCol w="6624736"/>
                <a:gridCol w="1162472"/>
              </a:tblGrid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№ </a:t>
                      </a:r>
                      <a:r>
                        <a:rPr kumimoji="0" lang="ru-RU" sz="1600" b="1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</a:t>
                      </a:r>
                      <a:r>
                        <a:rPr kumimoji="0" lang="ru-RU" sz="16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/</a:t>
                      </a:r>
                      <a:r>
                        <a:rPr kumimoji="0" lang="ru-RU" sz="1600" b="1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</a:t>
                      </a:r>
                      <a:endParaRPr kumimoji="0" lang="ru-RU" sz="16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50018" marR="50018" marT="0" marB="0" anchor="ctr" horzOverflow="overflow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муниципальной программы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018" marR="50018" marT="0" marB="0" anchor="ctr" horzOverflow="overflow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Сумма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(тыс.руб.)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018" marR="50018" marT="0" marB="0" anchor="ctr" horzOverflow="overflow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Участие в создании условий для реализации мер, направленных на укрепление межнационального и межконфессионального согласия, сохранение и развитие языков и культуры народов Российской Федерации, проживающих на территории муниципального образования, социальную и культурную адаптацию мигрантов, профилактику межнациональных (межэтнических) конфликтов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1,0</a:t>
                      </a:r>
                      <a:endParaRPr lang="ru-RU" sz="16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Обеспечение  условий для развития на территории муниципального образования  физической культуры и массового спорта, организация и проведение официальных физкультурных мероприятий, физкультурно-оздоровительных и спортивных мероприятий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200,0</a:t>
                      </a:r>
                      <a:endParaRPr lang="ru-RU" sz="16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Выпуск и распространение информационного бюллетеня "Ваш Муниципальный", опубликование муниципальных правовых актов, иной информации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767,7</a:t>
                      </a:r>
                      <a:endParaRPr lang="ru-RU" sz="16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ru-RU" sz="1600" b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ИТОГО</a:t>
                      </a:r>
                      <a:r>
                        <a:rPr lang="ru-RU" sz="1400" b="1" baseline="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РАСХОДОВ на реализацию муниципальных программ:</a:t>
                      </a:r>
                      <a:endParaRPr lang="ru-RU" sz="1400" b="1" dirty="0" smtClean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 b="1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10216,0</a:t>
                      </a:r>
                      <a:endParaRPr lang="ru-RU" sz="1600" b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467544" y="5301207"/>
            <a:ext cx="8208912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Информация о муниципальных программах размещена на </a:t>
            </a:r>
            <a:r>
              <a:rPr lang="ru-RU" sz="1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официальном сайте </a:t>
            </a:r>
            <a:r>
              <a:rPr lang="ru-RU" sz="1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Внутригородского муниципального образования Санкт-Петербурга муниципальный округ  № 78 по адресу:</a:t>
            </a:r>
            <a:r>
              <a:rPr lang="ru-RU" sz="1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solidFill>
                  <a:srgbClr val="002060"/>
                </a:solidFill>
              </a:rPr>
              <a:t>http://www.momo78.ru/local_administration/municipalnye-programmy/mp-2019/</a:t>
            </a:r>
          </a:p>
        </p:txBody>
      </p:sp>
    </p:spTree>
    <p:extLst>
      <p:ext uri="{BB962C8B-B14F-4D97-AF65-F5344CB8AC3E}">
        <p14:creationId xmlns:p14="http://schemas.microsoft.com/office/powerpoint/2010/main" val="3951023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59714434"/>
              </p:ext>
            </p:extLst>
          </p:nvPr>
        </p:nvGraphicFramePr>
        <p:xfrm>
          <a:off x="457200" y="1600200"/>
          <a:ext cx="8229600" cy="3296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14800"/>
                <a:gridCol w="1584176"/>
                <a:gridCol w="1224136"/>
                <a:gridCol w="1306488"/>
              </a:tblGrid>
              <a:tr h="370840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организации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Режим работы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Руководитель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График приема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Муниципальный Совет Внутригородского Муниципального образования Санкт-Петербурга муниципальный округ № 78</a:t>
                      </a:r>
                    </a:p>
                    <a:p>
                      <a:endParaRPr lang="ru-RU" sz="12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Адрес: 191023, г. Санкт-Петербург,</a:t>
                      </a:r>
                    </a:p>
                    <a:p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ул. Гороховая, д. 48</a:t>
                      </a:r>
                    </a:p>
                    <a:p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Тел/факс: (812) 310-88-88</a:t>
                      </a:r>
                    </a:p>
                    <a:p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Электронная почта: </a:t>
                      </a:r>
                      <a:r>
                        <a:rPr lang="en-US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momo78.ms@gmail.com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Понедельник-четверг:</a:t>
                      </a:r>
                    </a:p>
                    <a:p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 09:00 до 18:00</a:t>
                      </a:r>
                    </a:p>
                    <a:p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Пятница</a:t>
                      </a:r>
                    </a:p>
                    <a:p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 09:00 до 17:00</a:t>
                      </a:r>
                    </a:p>
                    <a:p>
                      <a:endParaRPr lang="ru-RU" sz="12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Обеденный перерыв:</a:t>
                      </a:r>
                    </a:p>
                    <a:p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13:00-14:00</a:t>
                      </a:r>
                    </a:p>
                    <a:p>
                      <a:endParaRPr lang="ru-RU" sz="12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Выходной:</a:t>
                      </a:r>
                    </a:p>
                    <a:p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суббота,</a:t>
                      </a:r>
                      <a:r>
                        <a:rPr lang="ru-RU" sz="12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воскресенье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12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Ожогина</a:t>
                      </a:r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Татьяна</a:t>
                      </a:r>
                    </a:p>
                    <a:p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Александровна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Приём граждан:</a:t>
                      </a:r>
                    </a:p>
                    <a:p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Вторник -</a:t>
                      </a:r>
                    </a:p>
                    <a:p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 15:00 до 18:00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Местная администрация Внутригородского Муниципального образования Санкт-Петербурга муниципальный округ № 78</a:t>
                      </a:r>
                    </a:p>
                    <a:p>
                      <a:endParaRPr lang="ru-RU" sz="12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Адрес: 191023, г. Санкт-Петербург,</a:t>
                      </a:r>
                    </a:p>
                    <a:p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ул. Гороховая, д. 48</a:t>
                      </a:r>
                    </a:p>
                    <a:p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Тел/факс: (812) 310-88-88</a:t>
                      </a:r>
                    </a:p>
                    <a:p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Электронная почта: </a:t>
                      </a:r>
                      <a:r>
                        <a:rPr lang="en-US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momo78.ms@gmail.com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Дружинина Юлия Николаевна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Приём</a:t>
                      </a:r>
                      <a:r>
                        <a:rPr lang="ru-RU" sz="12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граждан:</a:t>
                      </a:r>
                      <a:endParaRPr lang="ru-RU" sz="12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Среда - с 14:00 до 17:00</a:t>
                      </a:r>
                    </a:p>
                    <a:p>
                      <a:endParaRPr lang="ru-RU" sz="12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32656"/>
            <a:ext cx="960901" cy="1133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1115616" y="404664"/>
            <a:ext cx="7128792" cy="720080"/>
          </a:xfrm>
        </p:spPr>
        <p:txBody>
          <a:bodyPr>
            <a:noAutofit/>
          </a:bodyPr>
          <a:lstStyle/>
          <a:p>
            <a:pPr lvl="0"/>
            <a:r>
              <a:rPr lang="ru-RU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КОНТАКТНАЯ ИНФОРМАЦИЯ</a:t>
            </a:r>
            <a:endParaRPr lang="ru-RU" sz="32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23528" y="5517232"/>
            <a:ext cx="67687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Официальный сайт  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http://www.momo78.ru</a:t>
            </a:r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1028" name="Picture 4" descr="C:\Users\User\AppData\Local\Microsoft\Windows\Temporary Internet Files\Content.IE5\Z6WRLYR1\telephone-23293_960_720[1]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296" y="5053254"/>
            <a:ext cx="1728192" cy="1609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315780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395536" y="117858"/>
            <a:ext cx="8712968" cy="36779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Основные характеристики Внутригородского Муниципального образования </a:t>
            </a:r>
            <a:br>
              <a:rPr lang="ru-RU" sz="1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Санкт-Петербурга муниципальный округ № 78</a:t>
            </a:r>
          </a:p>
          <a:p>
            <a:endParaRPr lang="ru-RU" sz="500" dirty="0" smtClean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Границы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округа ограничены Невским проспектом, набережной реки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Фонтанки,</a:t>
            </a:r>
            <a:b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          Гороховой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улицей, Адмиралтейским проспектом.</a:t>
            </a:r>
          </a:p>
          <a:p>
            <a:pPr fontAlgn="base"/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Площадь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муниципального образования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составляет 1 312 956 кв. метров.</a:t>
            </a:r>
          </a:p>
          <a:p>
            <a:pPr fontAlgn="base"/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Численность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населения составляет порядка 11 тыс. человек.</a:t>
            </a:r>
          </a:p>
          <a:p>
            <a:pPr fontAlgn="base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территории округа расположены станции 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метро 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«Гостиный двор», «Невский проспект», «Адмиралтейская».</a:t>
            </a:r>
          </a:p>
          <a:p>
            <a:pPr fontAlgn="base"/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Муниципальный округ № 78 располагает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такими образовательными учреждениями как Российский государственный педагогический университет им. А. И. Герцена, Санкт-Петербургское суворовское военное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училище Министерства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обороны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РФ, Академия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Русского балета имени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А.Я. Вагановой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Санкт-Петербургский государственный экономический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университет, Санкт-Петербургский городской Дворец творчества юных, и другие образовательные учреждения.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base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В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округе расположены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Казанский кафедральный собор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Российская национальная библиотека,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Александринский театр, Большой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драматический театр им.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Г.А. Товстоногова, а также огромное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количество кафе и ресторанов, торговых центров и бутиков.</a:t>
            </a:r>
          </a:p>
          <a:p>
            <a:pPr fontAlgn="base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Жилой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фонд состоит из старого фонда различной категории от трущоб до элитного,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престижного жилья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          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3933056"/>
            <a:ext cx="6043597" cy="2808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07205"/>
            <a:ext cx="960901" cy="1133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561607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43808" y="404664"/>
            <a:ext cx="3456384" cy="634082"/>
          </a:xfrm>
        </p:spPr>
        <p:txBody>
          <a:bodyPr>
            <a:normAutofit/>
          </a:bodyPr>
          <a:lstStyle/>
          <a:p>
            <a:r>
              <a:rPr lang="ru-RU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Г Л О С </a:t>
            </a:r>
            <a:r>
              <a:rPr lang="ru-RU" sz="28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ru-RU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А Р И </a:t>
            </a:r>
            <a:r>
              <a:rPr lang="ru-RU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Й</a:t>
            </a:r>
            <a:endParaRPr lang="ru-RU" sz="28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5145435"/>
          </a:xfrm>
        </p:spPr>
        <p:txBody>
          <a:bodyPr>
            <a:normAutofit/>
          </a:bodyPr>
          <a:lstStyle/>
          <a:p>
            <a:pPr marL="0" lvl="0" indent="0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ru-RU" sz="1500" b="1" dirty="0" smtClean="0">
                <a:solidFill>
                  <a:prstClr val="black"/>
                </a:solidFill>
                <a:latin typeface="Arial" charset="0"/>
                <a:cs typeface="Arial" charset="0"/>
              </a:rPr>
              <a:t>	</a:t>
            </a:r>
          </a:p>
          <a:p>
            <a:pPr marL="0" lvl="0" indent="0" fontAlgn="base">
              <a:spcBef>
                <a:spcPct val="0"/>
              </a:spcBef>
              <a:spcAft>
                <a:spcPct val="0"/>
              </a:spcAft>
              <a:buNone/>
            </a:pPr>
            <a:endParaRPr lang="ru-RU" sz="1500" b="1" dirty="0">
              <a:solidFill>
                <a:prstClr val="black"/>
              </a:solidFill>
              <a:latin typeface="Arial" charset="0"/>
              <a:cs typeface="Arial" charset="0"/>
            </a:endParaRPr>
          </a:p>
          <a:p>
            <a:pPr marL="0" lvl="0" indent="0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ru-RU" sz="1500" b="1" dirty="0" smtClean="0">
                <a:solidFill>
                  <a:prstClr val="black"/>
                </a:solidFill>
                <a:latin typeface="Arial" charset="0"/>
                <a:cs typeface="Arial" charset="0"/>
              </a:rPr>
              <a:t>	</a:t>
            </a:r>
            <a:r>
              <a:rPr lang="ru-RU" sz="14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Бюджет</a:t>
            </a:r>
            <a:r>
              <a:rPr lang="ru-RU" sz="1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форма образования и расходования денежных средств, предназначенных для финансового обеспечения задач и функций местного самоуправления.</a:t>
            </a:r>
          </a:p>
          <a:p>
            <a:pPr marL="0" lvl="0" indent="0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ru-RU" sz="1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Доходы</a:t>
            </a:r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поступающие в бюджет денежные средства, в виде налоговых, неналоговых и безвозмездных поступлений.</a:t>
            </a:r>
          </a:p>
          <a:p>
            <a:pPr marL="0" lvl="0" indent="0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ru-RU" sz="1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Расходы</a:t>
            </a:r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денежные средства, направляемые на финансовое обеспечение задач и функций органов местного самоуправления.</a:t>
            </a:r>
          </a:p>
          <a:p>
            <a:pPr marL="0" lvl="0" indent="0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ru-RU" sz="1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Дефицит</a:t>
            </a:r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превышение расходов бюджета над его доходами (-).</a:t>
            </a:r>
          </a:p>
          <a:p>
            <a:pPr marL="0" lvl="0" indent="0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ru-RU" sz="1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Профицит</a:t>
            </a:r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–превышение доходов бюджета над его расходами (+).</a:t>
            </a:r>
          </a:p>
          <a:p>
            <a:pPr marL="0" lvl="0" indent="0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ru-RU" sz="1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Межбюджетные трансферты </a:t>
            </a:r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средства, предоставляемые одним бюджетом бюджетной системы Российской Федерации другому бюджету бюджетной системы Российской Федерации. Виды межбюджетных трансфертов: </a:t>
            </a:r>
          </a:p>
          <a:p>
            <a:pPr marL="0" lvl="0" indent="0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ru-RU" sz="1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1400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Субвенция</a:t>
            </a:r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средства, предоставляемые одним бюджетом бюджетной системы Российской Федерации другому бюджету бюджетной системы Российской Федерации в целях обеспечения обязанностей по выполнению переданных полномочий.</a:t>
            </a:r>
          </a:p>
          <a:p>
            <a:pPr marL="0" lvl="0" indent="0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ru-RU" sz="1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1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Субсидия</a:t>
            </a:r>
            <a:r>
              <a:rPr lang="ru-RU" sz="1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средства, предоставляемые одним бюджетом бюджетной системы Российской Федерации другому бюджету бюджетной системы Российской Федерации в целях исполнения обязанностей по решению вопросов местного значения. </a:t>
            </a:r>
          </a:p>
          <a:p>
            <a:pPr marL="0" lvl="0" indent="0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1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Дотация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– средства, предоставляемые одним бюджетом бюджетной системы Российской Федерации другому бюджету бюджетной системы Российской Федерации в целях выравнивания финансовых возможностей для решения вопросов местного значения.</a:t>
            </a:r>
          </a:p>
          <a:p>
            <a:endParaRPr lang="ru-RU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17857"/>
            <a:ext cx="960901" cy="1133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663513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1013858760"/>
              </p:ext>
            </p:extLst>
          </p:nvPr>
        </p:nvGraphicFramePr>
        <p:xfrm>
          <a:off x="500034" y="1500174"/>
          <a:ext cx="8320438" cy="472801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Прямоугольник 5"/>
          <p:cNvSpPr>
            <a:spLocks noChangeArrowheads="1"/>
          </p:cNvSpPr>
          <p:nvPr/>
        </p:nvSpPr>
        <p:spPr bwMode="auto">
          <a:xfrm>
            <a:off x="571500" y="6215063"/>
            <a:ext cx="8358188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sz="1200" b="1" i="1" dirty="0" smtClean="0">
                <a:solidFill>
                  <a:srgbClr val="C00000"/>
                </a:solidFill>
              </a:rPr>
              <a:t>* - Источник </a:t>
            </a:r>
            <a:r>
              <a:rPr lang="ru-RU" sz="1200" b="1" i="1" dirty="0">
                <a:solidFill>
                  <a:srgbClr val="C00000"/>
                </a:solidFill>
              </a:rPr>
              <a:t>финансирования дефицита бюджета – превышение доходов над расходами прошлых лет, остатки денежных средств на счетах.</a:t>
            </a:r>
          </a:p>
        </p:txBody>
      </p:sp>
      <p:sp>
        <p:nvSpPr>
          <p:cNvPr id="6" name="Прямоугольник 3"/>
          <p:cNvSpPr>
            <a:spLocks noChangeArrowheads="1"/>
          </p:cNvSpPr>
          <p:nvPr/>
        </p:nvSpPr>
        <p:spPr bwMode="auto">
          <a:xfrm>
            <a:off x="428596" y="116632"/>
            <a:ext cx="8353425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000" b="1" dirty="0">
                <a:solidFill>
                  <a:srgbClr val="C00000"/>
                </a:solidFill>
              </a:rPr>
              <a:t> </a:t>
            </a:r>
            <a:r>
              <a:rPr lang="ru-RU" sz="2000" b="1" dirty="0" smtClean="0">
                <a:solidFill>
                  <a:srgbClr val="C00000"/>
                </a:solidFill>
              </a:rPr>
              <a:t>         </a:t>
            </a:r>
            <a:r>
              <a:rPr lang="ru-RU" sz="2000" b="1" dirty="0" smtClean="0">
                <a:solidFill>
                  <a:srgbClr val="CC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</a:t>
            </a:r>
            <a:r>
              <a:rPr lang="ru-RU" sz="2000" b="1" dirty="0">
                <a:solidFill>
                  <a:srgbClr val="CC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ПАРАМЕТРЫ </a:t>
            </a:r>
            <a:r>
              <a:rPr lang="ru-RU" sz="2000" b="1" dirty="0" smtClean="0">
                <a:solidFill>
                  <a:srgbClr val="CC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БЮДЖЕТА</a:t>
            </a:r>
            <a:r>
              <a:rPr lang="ru-RU" sz="2000" b="1" dirty="0">
                <a:solidFill>
                  <a:srgbClr val="CC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b="1" dirty="0">
                <a:solidFill>
                  <a:srgbClr val="CC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 smtClean="0">
                <a:solidFill>
                  <a:srgbClr val="CC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   </a:t>
            </a:r>
            <a:r>
              <a:rPr lang="ru-RU" sz="1900" b="1" dirty="0" smtClean="0">
                <a:solidFill>
                  <a:srgbClr val="CC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ВНУТРИГОРОДСКОГО </a:t>
            </a:r>
            <a:r>
              <a:rPr lang="ru-RU" sz="1900" b="1" dirty="0">
                <a:solidFill>
                  <a:srgbClr val="CC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МУНИЦИПАЛЬНОГО ОБРАЗОВАНИЯ</a:t>
            </a:r>
            <a:r>
              <a:rPr lang="ru-RU" sz="2000" b="1" dirty="0">
                <a:solidFill>
                  <a:srgbClr val="CC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000" b="1" dirty="0" smtClean="0">
              <a:solidFill>
                <a:srgbClr val="CC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000" b="1" dirty="0" smtClean="0">
                <a:solidFill>
                  <a:srgbClr val="CC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ru-RU" sz="1900" b="1" dirty="0" smtClean="0">
                <a:solidFill>
                  <a:srgbClr val="CC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САНКТ-ПЕТЕРБУРГА </a:t>
            </a:r>
            <a:r>
              <a:rPr lang="ru-RU" sz="1900" b="1" dirty="0">
                <a:solidFill>
                  <a:srgbClr val="CC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МУНИЦИПАЛЬНЫЙ ОКРУГ  </a:t>
            </a:r>
            <a:r>
              <a:rPr lang="ru-RU" sz="1900" b="1" dirty="0" smtClean="0">
                <a:solidFill>
                  <a:srgbClr val="CC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№ 78</a:t>
            </a:r>
            <a:r>
              <a:rPr lang="ru-RU" sz="2000" b="1" dirty="0">
                <a:solidFill>
                  <a:srgbClr val="CC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b="1" dirty="0">
                <a:solidFill>
                  <a:srgbClr val="CC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 smtClean="0">
                <a:solidFill>
                  <a:srgbClr val="CC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 НА </a:t>
            </a:r>
            <a:r>
              <a:rPr lang="ru-RU" sz="2000" b="1" dirty="0" smtClean="0">
                <a:solidFill>
                  <a:srgbClr val="CC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2022 </a:t>
            </a:r>
            <a:r>
              <a:rPr lang="ru-RU" sz="2000" b="1" dirty="0">
                <a:solidFill>
                  <a:srgbClr val="CC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ГОД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07205"/>
            <a:ext cx="960901" cy="1133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295173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519114" y="4297660"/>
            <a:ext cx="8229600" cy="2155676"/>
          </a:xfrm>
        </p:spPr>
        <p:txBody>
          <a:bodyPr>
            <a:normAutofit/>
          </a:bodyPr>
          <a:lstStyle/>
          <a:p>
            <a:pPr algn="l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Основными задачами органов местного самоуправления Муниципального образования в области социально-экономической политики на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2022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год является улучшение качества жизни населения Муниципального образования, решение вопросов местного значения по таким направлениям, как благоустройство, культура, оздоровление и спорт, работа с молодежью, повышение уровня безопасности, охрана окружающей среды, опека и попечительство и др.</a:t>
            </a:r>
            <a:b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Для достижения указанных целей необходимо увеличить доходы местного бюджета; укрепить финансово-экономическую базу органов местного самоуправления; развить формы гражданского участия в деятельности органов местного самоуправления; активизировать работу по взаимодействию органов местного самоуправления и органов государственной власти.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44597431"/>
              </p:ext>
            </p:extLst>
          </p:nvPr>
        </p:nvGraphicFramePr>
        <p:xfrm>
          <a:off x="457200" y="1600200"/>
          <a:ext cx="8229600" cy="2590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14400"/>
                <a:gridCol w="1728192"/>
                <a:gridCol w="936104"/>
                <a:gridCol w="936104"/>
                <a:gridCol w="1028700"/>
                <a:gridCol w="1028700"/>
                <a:gridCol w="1028700"/>
                <a:gridCol w="10287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</a:t>
                      </a:r>
                      <a:r>
                        <a:rPr lang="ru-RU" sz="1400" b="1" baseline="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п/п</a:t>
                      </a:r>
                      <a:endParaRPr lang="ru-RU" sz="1400" b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Показатели</a:t>
                      </a:r>
                      <a:endParaRPr lang="ru-RU" sz="1400" b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Отчет 2018 г.</a:t>
                      </a:r>
                      <a:endParaRPr lang="ru-RU" sz="1400" b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Отчет</a:t>
                      </a:r>
                      <a:r>
                        <a:rPr lang="ru-RU" sz="1400" b="1" baseline="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2019 г.</a:t>
                      </a:r>
                      <a:endParaRPr lang="ru-RU" sz="1400" b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Отчет  </a:t>
                      </a:r>
                      <a:r>
                        <a:rPr lang="ru-RU" sz="1400" b="1" baseline="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2020 г.</a:t>
                      </a:r>
                      <a:endParaRPr lang="ru-RU" sz="1400" b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Отчет  </a:t>
                      </a:r>
                      <a:r>
                        <a:rPr lang="ru-RU" sz="1400" b="1" baseline="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2021 г.</a:t>
                      </a:r>
                      <a:endParaRPr lang="ru-RU" sz="1400" b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Прогноз</a:t>
                      </a:r>
                      <a:r>
                        <a:rPr lang="ru-RU" sz="1400" b="1" baseline="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2022 г.</a:t>
                      </a:r>
                      <a:endParaRPr lang="ru-RU" sz="1400" b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Прогноз 2023 г.</a:t>
                      </a:r>
                      <a:endParaRPr lang="ru-RU" sz="1400" b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Численность населения (чел.)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11 800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11 230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11320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11078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11122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11144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Доходы местного бюджета (тыс. руб.)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71 742,8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71769,6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53016,1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52494,7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28587,4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56746,7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Расходы местного бюджета (тыс. руб.)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78 748,1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74924,0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47822,6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54796,8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43694,0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45400,6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Дефицит (-), профицит</a:t>
                      </a:r>
                      <a:r>
                        <a:rPr lang="ru-RU" sz="1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(+)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7 005,3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-3154,4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5193,5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-2302,1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-15106,6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11346,1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4" name="Прямоугольник 3"/>
          <p:cNvSpPr>
            <a:spLocks noChangeArrowheads="1"/>
          </p:cNvSpPr>
          <p:nvPr/>
        </p:nvSpPr>
        <p:spPr bwMode="auto">
          <a:xfrm>
            <a:off x="457201" y="116632"/>
            <a:ext cx="8353425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000" b="1" dirty="0" smtClean="0">
                <a:solidFill>
                  <a:srgbClr val="C00000"/>
                </a:solidFill>
              </a:rPr>
              <a:t>        </a:t>
            </a:r>
            <a:r>
              <a:rPr lang="ru-RU" sz="1900" b="1" dirty="0" smtClean="0">
                <a:solidFill>
                  <a:srgbClr val="CC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ПОКАЗАТЕЛИ  СОЦИАЛЬНО-ЭКОНОМИЧЕСКОГО  РАЗВИТИЯ</a:t>
            </a:r>
            <a:r>
              <a:rPr lang="ru-RU" sz="1900" b="1" dirty="0">
                <a:solidFill>
                  <a:srgbClr val="CC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900" b="1" dirty="0">
                <a:solidFill>
                  <a:srgbClr val="CC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900" b="1" dirty="0" smtClean="0">
                <a:solidFill>
                  <a:srgbClr val="CC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 ВНУТРИГОРОДСКОГО  МУНИЦИПАЛЬНОГО  </a:t>
            </a:r>
            <a:r>
              <a:rPr lang="ru-RU" sz="1900" b="1" dirty="0">
                <a:solidFill>
                  <a:srgbClr val="CC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ОБРАЗОВАНИЯ </a:t>
            </a:r>
            <a:endParaRPr lang="ru-RU" sz="1900" b="1" dirty="0" smtClean="0">
              <a:solidFill>
                <a:srgbClr val="CC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900" b="1" dirty="0" smtClean="0">
                <a:solidFill>
                  <a:srgbClr val="CC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 САНКТ-ПЕТЕРБУРГА  МУНИЦИПАЛЬНЫЙ  ОКРУГ  № 78</a:t>
            </a:r>
            <a:r>
              <a:rPr lang="ru-RU" sz="1900" b="1" dirty="0">
                <a:solidFill>
                  <a:srgbClr val="CC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900" b="1" dirty="0">
                <a:solidFill>
                  <a:srgbClr val="CC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900" b="1" dirty="0" smtClean="0">
                <a:solidFill>
                  <a:srgbClr val="CC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 НА </a:t>
            </a:r>
            <a:r>
              <a:rPr lang="ru-RU" sz="1900" b="1" dirty="0" smtClean="0">
                <a:solidFill>
                  <a:srgbClr val="CC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2022 </a:t>
            </a:r>
            <a:r>
              <a:rPr lang="ru-RU" sz="1900" b="1" dirty="0" smtClean="0">
                <a:solidFill>
                  <a:srgbClr val="CC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ГОД</a:t>
            </a:r>
            <a:endParaRPr lang="ru-RU" sz="19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88640"/>
            <a:ext cx="960901" cy="1133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56700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9" name="Picture 2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5001" y="1484784"/>
            <a:ext cx="4571553" cy="41469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611560" y="116632"/>
            <a:ext cx="792088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CC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БЮДЖЕТ</a:t>
            </a:r>
            <a:r>
              <a:rPr lang="ru-RU" b="1" dirty="0">
                <a:solidFill>
                  <a:srgbClr val="CC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1" dirty="0">
                <a:solidFill>
                  <a:srgbClr val="CC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>
                <a:solidFill>
                  <a:srgbClr val="CC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ВНУТРИГОРОДСКОГО МУНИЦИПАЛЬНОГО ОБРАЗОВАНИЯ </a:t>
            </a:r>
          </a:p>
          <a:p>
            <a:pPr algn="ctr"/>
            <a:r>
              <a:rPr lang="ru-RU" b="1" dirty="0">
                <a:solidFill>
                  <a:srgbClr val="CC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САНКТ-ПЕТЕРБУРГА МУНИЦИПАЛЬНЫЙ ОКРУГ  № 78</a:t>
            </a:r>
            <a:br>
              <a:rPr lang="ru-RU" b="1" dirty="0">
                <a:solidFill>
                  <a:srgbClr val="CC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>
                <a:solidFill>
                  <a:srgbClr val="CC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b="1" dirty="0" smtClean="0">
                <a:solidFill>
                  <a:srgbClr val="CC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2022 </a:t>
            </a:r>
            <a:r>
              <a:rPr lang="ru-RU" b="1" dirty="0">
                <a:solidFill>
                  <a:srgbClr val="CC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ГОД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5004048" y="4985362"/>
            <a:ext cx="14401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РАСХОДЫ</a:t>
            </a:r>
          </a:p>
          <a:p>
            <a:pPr algn="ctr"/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843808" y="4495038"/>
            <a:ext cx="13681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ДОХОДЫ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68439" y="2386988"/>
            <a:ext cx="2160240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lnSpc>
                <a:spcPts val="1500"/>
              </a:lnSpc>
              <a:spcBef>
                <a:spcPct val="0"/>
              </a:spcBef>
              <a:spcAft>
                <a:spcPct val="0"/>
              </a:spcAft>
            </a:pPr>
            <a:r>
              <a:rPr lang="ru-RU" sz="16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Налог на доходы физических лиц</a:t>
            </a:r>
            <a:endParaRPr lang="ru-RU" sz="16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109445" y="3501008"/>
            <a:ext cx="2016224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lnSpc>
                <a:spcPts val="1500"/>
              </a:lnSpc>
              <a:spcBef>
                <a:spcPct val="0"/>
              </a:spcBef>
              <a:spcAft>
                <a:spcPct val="0"/>
              </a:spcAft>
            </a:pPr>
            <a:r>
              <a:rPr lang="ru-RU" sz="16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Штрафы,</a:t>
            </a:r>
            <a:br>
              <a:rPr lang="ru-RU" sz="16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санкции</a:t>
            </a:r>
          </a:p>
        </p:txBody>
      </p:sp>
      <p:sp>
        <p:nvSpPr>
          <p:cNvPr id="24" name="Прямоугольник 23"/>
          <p:cNvSpPr/>
          <p:nvPr/>
        </p:nvSpPr>
        <p:spPr>
          <a:xfrm>
            <a:off x="107504" y="4387316"/>
            <a:ext cx="2232248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lnSpc>
                <a:spcPts val="1500"/>
              </a:lnSpc>
              <a:spcBef>
                <a:spcPct val="0"/>
              </a:spcBef>
              <a:spcAft>
                <a:spcPct val="0"/>
              </a:spcAft>
            </a:pPr>
            <a:r>
              <a:rPr lang="ru-RU" sz="16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Безвозмездные поступления</a:t>
            </a:r>
          </a:p>
        </p:txBody>
      </p:sp>
      <p:sp>
        <p:nvSpPr>
          <p:cNvPr id="25" name="Прямоугольник 24"/>
          <p:cNvSpPr/>
          <p:nvPr/>
        </p:nvSpPr>
        <p:spPr>
          <a:xfrm>
            <a:off x="6785872" y="2094381"/>
            <a:ext cx="2232248" cy="2400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lnSpc>
                <a:spcPts val="1500"/>
              </a:lnSpc>
              <a:spcBef>
                <a:spcPct val="0"/>
              </a:spcBef>
              <a:spcAft>
                <a:spcPct val="0"/>
              </a:spcAft>
            </a:pPr>
            <a:r>
              <a:rPr lang="ru-RU" sz="16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Направления расходования бюджетных средств: общегосударственные вопросы, национальная экономика, жилищно-коммунальное хозяйство, охрана окружающей среды , образование, культура и др.</a:t>
            </a: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07205"/>
            <a:ext cx="960901" cy="1133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48131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899592" y="116632"/>
            <a:ext cx="792088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CC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  СРАВНИТЕЛЬНАЯ ХАРАКТЕРИСТИКА ИСТОЧНИКОВ ДОХОДОВ МЕСТНОГО БЮДЖЕТА В </a:t>
            </a:r>
            <a:r>
              <a:rPr lang="ru-RU" b="1" dirty="0" smtClean="0">
                <a:solidFill>
                  <a:srgbClr val="CC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2021 </a:t>
            </a:r>
            <a:r>
              <a:rPr lang="ru-RU" b="1" dirty="0" smtClean="0">
                <a:solidFill>
                  <a:srgbClr val="CC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b="1" dirty="0" smtClean="0">
                <a:solidFill>
                  <a:srgbClr val="CC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2022 </a:t>
            </a:r>
            <a:r>
              <a:rPr lang="ru-RU" b="1" dirty="0" smtClean="0">
                <a:solidFill>
                  <a:srgbClr val="CC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ГОДУ</a:t>
            </a:r>
            <a:endParaRPr lang="ru-RU" b="1" dirty="0">
              <a:solidFill>
                <a:srgbClr val="CC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6" name="Picture 4" descr="C:\Users\User\AppData\Local\Microsoft\Windows\Temporary Internet Files\Content.IE5\Z6WRLYR1\bag-156120_960_720[1]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908720"/>
            <a:ext cx="2552700" cy="27519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4" descr="C:\Users\User\AppData\Local\Microsoft\Windows\Temporary Internet Files\Content.IE5\Z6WRLYR1\bag-156120_960_720[1]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908720"/>
            <a:ext cx="2520280" cy="27519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1547664" y="2146211"/>
            <a:ext cx="2160240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2021 </a:t>
            </a:r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г.</a:t>
            </a:r>
          </a:p>
          <a:p>
            <a:pPr algn="ctr"/>
            <a:r>
              <a:rPr lang="ru-RU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52494,7</a:t>
            </a:r>
            <a:endParaRPr lang="ru-RU" sz="36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652120" y="2204864"/>
            <a:ext cx="1872208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2022 </a:t>
            </a:r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г.</a:t>
            </a:r>
          </a:p>
          <a:p>
            <a:pPr algn="ctr"/>
            <a:r>
              <a:rPr lang="ru-RU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28587,4</a:t>
            </a:r>
            <a:endParaRPr lang="ru-RU" sz="36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9" name="Picture 7" descr="C:\Users\User\AppData\Local\Microsoft\Windows\Temporary Internet Files\Content.IE5\Z6WRLYR1\arrow-462212_640[1]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2272717" y="3568044"/>
            <a:ext cx="440105" cy="5940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7" descr="C:\Users\User\AppData\Local\Microsoft\Windows\Temporary Internet Files\Content.IE5\Z6WRLYR1\arrow-462212_640[1]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6431178" y="3568043"/>
            <a:ext cx="440105" cy="5940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5796136" y="4263866"/>
            <a:ext cx="1760612" cy="7335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2500"/>
              </a:lnSpc>
            </a:pPr>
            <a:r>
              <a:rPr lang="ru-RU" sz="2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9151,1</a:t>
            </a:r>
            <a:endParaRPr lang="ru-RU" sz="2800" b="1" dirty="0" smtClean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ts val="2500"/>
              </a:lnSpc>
            </a:pP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алоги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923928" y="2422629"/>
            <a:ext cx="14434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(в тыс. руб.)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763688" y="4277024"/>
            <a:ext cx="1512168" cy="7335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2500"/>
              </a:lnSpc>
            </a:pPr>
            <a:r>
              <a:rPr lang="ru-RU" sz="2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10439,2</a:t>
            </a:r>
            <a:endParaRPr lang="ru-RU" sz="2800" b="1" dirty="0" smtClean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ts val="2500"/>
              </a:lnSpc>
            </a:pP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алоги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717640" y="5157192"/>
            <a:ext cx="3886808" cy="14593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2500"/>
              </a:lnSpc>
            </a:pPr>
            <a:r>
              <a:rPr lang="ru-RU" sz="2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19436,3</a:t>
            </a:r>
            <a:endParaRPr lang="ru-RU" sz="2800" b="1" dirty="0" smtClean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ts val="1500"/>
              </a:lnSpc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Неналоговые доходы,</a:t>
            </a:r>
            <a:br>
              <a:rPr lang="ru-RU" b="1" dirty="0">
                <a:latin typeface="Times New Roman" pitchFamily="18" charset="0"/>
                <a:cs typeface="Times New Roman" pitchFamily="18" charset="0"/>
              </a:rPr>
            </a:br>
            <a:r>
              <a:rPr lang="ru-RU" b="1" dirty="0"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т.ч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. безвозмездные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поступления,  дотации на выравнивание бюджетной обеспеченности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15310,6</a:t>
            </a:r>
            <a:endParaRPr lang="ru-RU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39552" y="5153367"/>
            <a:ext cx="3960440" cy="12670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2500"/>
              </a:lnSpc>
            </a:pPr>
            <a:r>
              <a:rPr lang="ru-RU" sz="2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42055,5</a:t>
            </a:r>
            <a:endParaRPr lang="ru-RU" sz="28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ts val="1500"/>
              </a:lnSpc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Неналоговые доходы,</a:t>
            </a:r>
            <a:br>
              <a:rPr lang="ru-RU" b="1" dirty="0">
                <a:latin typeface="Times New Roman" pitchFamily="18" charset="0"/>
                <a:cs typeface="Times New Roman" pitchFamily="18" charset="0"/>
              </a:rPr>
            </a:br>
            <a:r>
              <a:rPr lang="ru-RU" b="1" dirty="0"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т.ч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. безвозмездные поступления,  дотации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: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38579,5</a:t>
            </a:r>
            <a:endParaRPr lang="ru-RU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88640"/>
            <a:ext cx="960901" cy="1133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075520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22795798"/>
              </p:ext>
            </p:extLst>
          </p:nvPr>
        </p:nvGraphicFramePr>
        <p:xfrm>
          <a:off x="457200" y="2209264"/>
          <a:ext cx="8229600" cy="420083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482952"/>
                <a:gridCol w="1224136"/>
                <a:gridCol w="1522512"/>
              </a:tblGrid>
              <a:tr h="715087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</a:pPr>
                      <a:endParaRPr lang="ru-RU" sz="200" dirty="0" smtClean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Bef>
                          <a:spcPts val="600"/>
                        </a:spcBef>
                      </a:pPr>
                      <a:r>
                        <a:rPr lang="ru-RU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источника доходов</a:t>
                      </a:r>
                    </a:p>
                  </a:txBody>
                  <a:tcPr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Сумма .</a:t>
                      </a:r>
                    </a:p>
                    <a:p>
                      <a:pPr algn="ctr"/>
                      <a:r>
                        <a:rPr lang="ru-RU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ru-RU" dirty="0" err="1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тыс.руб</a:t>
                      </a:r>
                      <a:r>
                        <a:rPr lang="ru-RU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.)</a:t>
                      </a:r>
                    </a:p>
                  </a:txBody>
                  <a:tcPr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 к доходам всего</a:t>
                      </a:r>
                    </a:p>
                  </a:txBody>
                  <a:tcPr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429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НАЛОГОВЫЕ  ДОХОДЫ, в том числе:</a:t>
                      </a:r>
                    </a:p>
                  </a:txBody>
                  <a:tcPr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1600" b="1" i="0" u="none" strike="noStrike" kern="1200" cap="none" spc="0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9143,1</a:t>
                      </a:r>
                      <a:endParaRPr kumimoji="0" lang="ru-RU" sz="1600" b="1" i="0" u="none" strike="noStrike" kern="1200" cap="none" spc="0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/>
                      <a:endParaRPr lang="ru-RU" sz="12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kumimoji="0" lang="ru-RU" sz="1600" b="1" i="0" u="none" strike="noStrike" kern="1200" cap="none" spc="0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32,0</a:t>
                      </a:r>
                      <a:endParaRPr kumimoji="0" lang="ru-RU" sz="1600" b="1" i="0" u="none" strike="noStrike" kern="1200" cap="none" spc="0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429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Symbol" pitchFamily="18" charset="2"/>
                        <a:buNone/>
                        <a:tabLst>
                          <a:tab pos="238125" algn="l"/>
                        </a:tabLst>
                      </a:pPr>
                      <a:r>
                        <a:rPr kumimoji="0" lang="ru-RU" sz="1600" b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Н</a:t>
                      </a:r>
                      <a:r>
                        <a:rPr kumimoji="0" lang="ru-RU" sz="1600" b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алоги на совокупный доход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1" i="0" u="none" strike="noStrike" kern="1200" cap="none" spc="0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9143,1</a:t>
                      </a:r>
                      <a:endParaRPr kumimoji="0" lang="ru-RU" sz="1600" b="1" i="0" u="none" strike="noStrike" kern="1200" cap="none" spc="0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41429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НЕНАЛОГОВЫЕ ДОХОДЫ, в том числе: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 horzOverflow="overflow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1600" b="1" i="0" u="none" strike="noStrike" kern="1200" cap="none" spc="0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8,0</a:t>
                      </a:r>
                      <a:endParaRPr kumimoji="0" lang="ru-RU" sz="1600" b="1" i="0" u="none" strike="noStrike" kern="1200" cap="none" spc="0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/>
                      <a:endParaRPr lang="ru-RU" sz="12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algn="ctr" defTabSz="914400" rtl="0" eaLnBrk="1" latinLnBrk="0" hangingPunct="1"/>
                      <a:r>
                        <a:rPr kumimoji="0" lang="ru-RU" sz="1600" b="1" i="0" u="none" strike="noStrike" kern="1200" cap="none" spc="0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0,1</a:t>
                      </a:r>
                      <a:endParaRPr kumimoji="0" lang="ru-RU" sz="1600" b="1" i="0" u="none" strike="noStrike" kern="1200" cap="none" spc="0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4296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Symbol" pitchFamily="18" charset="2"/>
                        <a:buNone/>
                        <a:tabLst>
                          <a:tab pos="238125" algn="l"/>
                        </a:tabLst>
                      </a:pPr>
                      <a:r>
                        <a:rPr kumimoji="0" lang="ru-RU" sz="1600" b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Штрафы, санкции, возмещение ущерба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 horzOverflow="overflow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1" i="0" u="none" strike="noStrike" kern="1200" cap="none" spc="0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8,0</a:t>
                      </a:r>
                      <a:endParaRPr kumimoji="0" lang="ru-RU" sz="1600" b="1" i="0" u="none" strike="noStrike" kern="1200" cap="none" spc="0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57888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БЕЗВОЗМЕЗДНЫЕ ПОСТУПЛЕНИЯ, в том числе: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 horzOverflow="overflow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1600" b="1" i="0" u="none" strike="noStrike" kern="1200" cap="none" spc="0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19436,3</a:t>
                      </a:r>
                      <a:endParaRPr kumimoji="0" lang="ru-RU" sz="1600" b="1" i="0" u="none" strike="noStrike" kern="1200" cap="none" spc="0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/>
                      <a:endParaRPr lang="ru-RU" sz="12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algn="ctr" defTabSz="914400" rtl="0" eaLnBrk="1" latinLnBrk="0" hangingPunct="1"/>
                      <a:endParaRPr kumimoji="0" lang="ru-RU" sz="1600" b="1" i="0" u="none" strike="noStrike" kern="1200" cap="none" spc="0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marL="0" algn="ctr" defTabSz="914400" rtl="0" eaLnBrk="1" latinLnBrk="0" hangingPunct="1"/>
                      <a:r>
                        <a:rPr kumimoji="0" lang="ru-RU" sz="1600" b="1" i="0" u="none" strike="noStrike" kern="1200" cap="none" spc="0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67,9</a:t>
                      </a:r>
                      <a:endParaRPr kumimoji="0" lang="ru-RU" sz="1600" b="1" i="0" u="none" strike="noStrike" kern="1200" cap="none" spc="0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7285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Symbol" pitchFamily="18" charset="2"/>
                        <a:buNone/>
                        <a:tabLst>
                          <a:tab pos="238125" algn="l"/>
                        </a:tabLst>
                      </a:pPr>
                      <a:r>
                        <a:rPr kumimoji="0" lang="ru-RU" sz="1600" b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Дотации на выравнивание бюджетной обеспеченности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 horzOverflow="overflow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1" i="0" u="none" strike="noStrike" kern="1200" cap="none" spc="0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15310,6</a:t>
                      </a:r>
                      <a:endParaRPr kumimoji="0" lang="ru-RU" sz="1600" b="1" i="0" u="none" strike="noStrike" kern="1200" cap="none" spc="0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7285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Symbol" pitchFamily="18" charset="2"/>
                        <a:buNone/>
                        <a:tabLst>
                          <a:tab pos="238125" algn="l"/>
                        </a:tabLst>
                      </a:pPr>
                      <a:r>
                        <a:rPr kumimoji="0" lang="ru-RU" sz="1600" b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Субвенции бюджетам субъектов РФ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 horzOverflow="overflow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1" i="0" u="none" strike="noStrike" kern="1200" cap="none" spc="0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4125,7</a:t>
                      </a:r>
                      <a:endParaRPr kumimoji="0" lang="ru-RU" sz="1600" b="1" i="0" u="none" strike="noStrike" kern="1200" cap="none" spc="0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4296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                                                       ВСЕГО ДОХОДОВ: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1600" b="1" i="0" u="none" strike="noStrike" kern="1200" cap="none" spc="0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28587,4</a:t>
                      </a:r>
                      <a:endParaRPr kumimoji="0" lang="ru-RU" sz="1600" b="1" i="0" u="none" strike="noStrike" kern="1200" cap="none" spc="0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kumimoji="0" lang="ru-RU" sz="1600" b="1" i="0" u="none" strike="noStrike" kern="1200" cap="none" spc="0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100,0</a:t>
                      </a:r>
                    </a:p>
                    <a:p>
                      <a:pPr marL="0" algn="ctr" defTabSz="914400" rtl="0" eaLnBrk="1" latinLnBrk="0" hangingPunct="1"/>
                      <a:endParaRPr kumimoji="0" lang="ru-RU" sz="1600" b="1" i="0" u="none" strike="noStrike" kern="1200" cap="none" spc="0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</a:tr>
            </a:tbl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611560" y="572487"/>
            <a:ext cx="792088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CC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ДОХОДЫ  БЮДЖЕТА</a:t>
            </a:r>
            <a:r>
              <a:rPr lang="ru-RU" b="1" dirty="0">
                <a:solidFill>
                  <a:srgbClr val="CC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1" dirty="0">
                <a:solidFill>
                  <a:srgbClr val="CC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>
                <a:solidFill>
                  <a:srgbClr val="CC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ВНУТРИГОРОДСКОГО МУНИЦИПАЛЬНОГО ОБРАЗОВАНИЯ </a:t>
            </a:r>
          </a:p>
          <a:p>
            <a:pPr algn="ctr"/>
            <a:r>
              <a:rPr lang="ru-RU" b="1" dirty="0">
                <a:solidFill>
                  <a:srgbClr val="CC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САНКТ-ПЕТЕРБУРГА МУНИЦИПАЛЬНЫЙ ОКРУГ  № 78</a:t>
            </a:r>
            <a:br>
              <a:rPr lang="ru-RU" b="1" dirty="0">
                <a:solidFill>
                  <a:srgbClr val="CC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>
                <a:solidFill>
                  <a:srgbClr val="CC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b="1" dirty="0" smtClean="0">
                <a:solidFill>
                  <a:srgbClr val="CC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2022 </a:t>
            </a:r>
            <a:r>
              <a:rPr lang="ru-RU" b="1" dirty="0">
                <a:solidFill>
                  <a:srgbClr val="CC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ГОД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7857"/>
            <a:ext cx="960901" cy="1133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9351403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6" name="Picture 10" descr="C:\Users\User\AppData\Local\Microsoft\Windows\Temporary Internet Files\Content.IE5\ASB3P2XZ\Money-PNG-Pic[1]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974" y="1149848"/>
            <a:ext cx="1584176" cy="1584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Прямоугольник 20"/>
          <p:cNvSpPr/>
          <p:nvPr/>
        </p:nvSpPr>
        <p:spPr>
          <a:xfrm>
            <a:off x="611560" y="116632"/>
            <a:ext cx="792088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CC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ФАКТИЧЕСКОЕ ИСПОЛНЕНИЕ МЕСТНОГО БЮДЖЕТА </a:t>
            </a:r>
          </a:p>
          <a:p>
            <a:pPr algn="ctr"/>
            <a:r>
              <a:rPr lang="ru-RU" b="1" dirty="0" smtClean="0">
                <a:solidFill>
                  <a:srgbClr val="CC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    ПО РАСХОДАМ В </a:t>
            </a:r>
            <a:r>
              <a:rPr lang="ru-RU" b="1" dirty="0" smtClean="0">
                <a:solidFill>
                  <a:srgbClr val="CC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2019-2022 </a:t>
            </a:r>
            <a:r>
              <a:rPr lang="ru-RU" b="1" dirty="0" err="1" smtClean="0">
                <a:solidFill>
                  <a:srgbClr val="CC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г.г</a:t>
            </a:r>
            <a:r>
              <a:rPr lang="ru-RU" b="1" dirty="0" smtClean="0">
                <a:solidFill>
                  <a:srgbClr val="CC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b="1" dirty="0">
              <a:solidFill>
                <a:srgbClr val="CC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2" name="Picture 10" descr="C:\Users\User\AppData\Local\Microsoft\Windows\Temporary Internet Files\Content.IE5\ASB3P2XZ\Money-PNG-Pic[1]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4178" y="1886518"/>
            <a:ext cx="2232248" cy="2232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10" descr="C:\Users\User\AppData\Local\Microsoft\Windows\Temporary Internet Files\Content.IE5\ASB3P2XZ\Money-PNG-Pic[1]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506" y="4118766"/>
            <a:ext cx="3374520" cy="25505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10" descr="C:\Users\User\AppData\Local\Microsoft\Windows\Temporary Internet Files\Content.IE5\ASB3P2XZ\Money-PNG-Pic[1]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0718" y="1173825"/>
            <a:ext cx="3419754" cy="31192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17" name="Picture 21" descr="C:\Program Files (x86)\Microsoft Office\MEDIA\CAGCAT10\j0292020.wmf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7361" y="4409723"/>
            <a:ext cx="1869034" cy="17739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TextBox 27"/>
          <p:cNvSpPr txBox="1"/>
          <p:nvPr/>
        </p:nvSpPr>
        <p:spPr>
          <a:xfrm>
            <a:off x="3850296" y="682533"/>
            <a:ext cx="14434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(в тыс. руб.)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6233726" y="1783072"/>
            <a:ext cx="136815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2019 </a:t>
            </a:r>
            <a:r>
              <a:rPr lang="ru-RU" sz="2000" b="1" dirty="0" smtClean="0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год</a:t>
            </a: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ctr"/>
            <a:r>
              <a:rPr lang="ru-RU" sz="24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74924,0</a:t>
            </a:r>
            <a:endParaRPr lang="ru-RU" sz="2400" b="1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899592" y="1319959"/>
            <a:ext cx="114029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2022 </a:t>
            </a:r>
            <a:r>
              <a:rPr lang="ru-RU" sz="1400" b="1" dirty="0" smtClean="0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год</a:t>
            </a:r>
            <a:r>
              <a:rPr lang="ru-RU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ctr"/>
            <a:r>
              <a:rPr lang="ru-RU" sz="14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43694,0</a:t>
            </a:r>
            <a:endParaRPr lang="ru-RU" sz="1400" b="1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3212511" y="2147705"/>
            <a:ext cx="105651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2020 год</a:t>
            </a:r>
            <a:r>
              <a:rPr lang="ru-RU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ctr"/>
            <a:r>
              <a:rPr lang="ru-RU" sz="16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47822,6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075674" y="4374659"/>
            <a:ext cx="165618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2021 год</a:t>
            </a: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ctr"/>
            <a:r>
              <a:rPr lang="ru-RU" sz="24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54796,8</a:t>
            </a:r>
            <a:endParaRPr lang="ru-RU" sz="2400" b="1" dirty="0" smtClean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07205"/>
            <a:ext cx="960901" cy="1133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86726009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TM01859861[[fn=Выставка]]</Template>
  <TotalTime>1691</TotalTime>
  <Words>1550</Words>
  <Application>Microsoft Office PowerPoint</Application>
  <PresentationFormat>Экран (4:3)</PresentationFormat>
  <Paragraphs>444</Paragraphs>
  <Slides>19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6" baseType="lpstr">
      <vt:lpstr>Arial</vt:lpstr>
      <vt:lpstr>Arial Narrow</vt:lpstr>
      <vt:lpstr>Calibri</vt:lpstr>
      <vt:lpstr>Lucida Sans Unicode</vt:lpstr>
      <vt:lpstr>Symbol</vt:lpstr>
      <vt:lpstr>Times New Roman</vt:lpstr>
      <vt:lpstr>Тема Office</vt:lpstr>
      <vt:lpstr>Презентация PowerPoint</vt:lpstr>
      <vt:lpstr>Презентация PowerPoint</vt:lpstr>
      <vt:lpstr>Г Л О С С А Р И Й</vt:lpstr>
      <vt:lpstr>Презентация PowerPoint</vt:lpstr>
      <vt:lpstr> Основными задачами органов местного самоуправления Муниципального образования в области социально-экономической политики на 2022 год является улучшение качества жизни населения Муниципального образования, решение вопросов местного значения по таким направлениям, как благоустройство, культура, оздоровление и спорт, работа с молодежью, повышение уровня безопасности, охрана окружающей среды, опека и попечительство и др.  Для достижения указанных целей необходимо увеличить доходы местного бюджета; укрепить финансово-экономическую базу органов местного самоуправления; развить формы гражданского участия в деятельности органов местного самоуправления; активизировать работу по взаимодействию органов местного самоуправления и органов государственной власти.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Расходы на обеспечение функций органов местного самоуправления, исполнение отдельных государственных полномочий по опеке и попечительству, составлению протоколов об административных правонарушениях, оказание государственных и муниципальных услуг</vt:lpstr>
      <vt:lpstr>Расходы на содержание и обеспечение деятельности муниципального казенного учреждения «МЦ-78»</vt:lpstr>
      <vt:lpstr>Расходы на решение вопросов местного значения   НЕПРОГРАММНЫЕ МЕРОПРИЯТИЯ</vt:lpstr>
      <vt:lpstr>Расходы на решение вопросов местного значения   МУНИЦИПАЛЬНЫЕ  ПРОГРАММЫ</vt:lpstr>
      <vt:lpstr>Расходы на решение вопросов местного значения   МУНИЦИПАЛЬНЫЕ  ПРОГРАММЫ</vt:lpstr>
      <vt:lpstr>Расходы на решение вопросов местного значения   МУНИЦИПАЛЬНЫЕ  ПРОГРАММЫ</vt:lpstr>
      <vt:lpstr>КОНТАКТНАЯ ИНФОРМАЦИЯ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110</cp:revision>
  <dcterms:created xsi:type="dcterms:W3CDTF">2019-10-17T12:10:04Z</dcterms:created>
  <dcterms:modified xsi:type="dcterms:W3CDTF">2022-01-21T13:38:51Z</dcterms:modified>
</cp:coreProperties>
</file>