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FF2"/>
    <a:srgbClr val="C5D3EE"/>
    <a:srgbClr val="FDFFFF"/>
    <a:srgbClr val="D8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8386D-8574-47C1-9D30-52DF7983482C}" type="doc">
      <dgm:prSet loTypeId="urn:microsoft.com/office/officeart/2005/8/layout/vList5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F0ADC53-9C17-433D-B2EC-07619D2D2309}">
      <dgm:prSet phldrT="[Текст]" custT="1"/>
      <dgm:spPr>
        <a:xfrm>
          <a:off x="0" y="7"/>
          <a:ext cx="2995357" cy="1523677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Доходы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kumimoji="0" lang="ru-RU" sz="1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(</a:t>
          </a:r>
          <a:r>
            <a:rPr lang="ru-RU" sz="12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поступающие в бюджет денежные средства, в виде налоговых, неналоговых и безвозмездных поступлений) </a:t>
          </a:r>
          <a:endParaRPr lang="ru-RU" sz="1200" b="1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6130D11-A9A8-4595-9818-379C1BD01889}" type="par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FEC542B-FBDB-4176-870F-AF42649E48B5}" type="sibTrans" cxnId="{A426A6E3-FC51-4E76-8BCD-6BEC39728FBF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0C8B45F-944E-4CA1-97C7-4D2C9E8DF6F9}">
      <dgm:prSet phldrT="[Текст]" custT="1"/>
      <dgm:spPr>
        <a:xfrm rot="5400000">
          <a:off x="5048426" y="-1898392"/>
          <a:ext cx="1218942" cy="5325080"/>
        </a:xfrm>
        <a:prstGeom prst="round2Same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65 404,6 тыс. руб.</a:t>
          </a:r>
          <a:endParaRPr kumimoji="0" lang="ru-RU" sz="1600" b="1" i="0" u="none" strike="noStrike" cap="none" normalizeH="0" baseline="0" dirty="0" smtClean="0">
            <a:ln/>
            <a:solidFill>
              <a:srgbClr val="002060"/>
            </a:solidFill>
            <a:effectLst/>
            <a:latin typeface="Lucida Sans Unicode"/>
            <a:ea typeface="+mn-ea"/>
            <a:cs typeface="Arial" pitchFamily="34" charset="0"/>
          </a:endParaRPr>
        </a:p>
      </dgm:t>
    </dgm:pt>
    <dgm:pt modelId="{6C0C7304-6631-4465-B84E-D16D19D3255F}" type="par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56E64F89-108A-405E-8644-6E684D633203}" type="sibTrans" cxnId="{2A33B380-C900-4B22-B1F6-00CFA4C6E460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E93844F2-7DB1-4A26-9B43-035B8B83FA66}">
      <dgm:prSet phldrT="[Текст]" custT="1"/>
      <dgm:spPr>
        <a:xfrm>
          <a:off x="0" y="1602170"/>
          <a:ext cx="2995357" cy="1523677"/>
        </a:xfrm>
        <a:prstGeom prst="roundRect">
          <a:avLst/>
        </a:prstGeom>
        <a:solidFill>
          <a:srgbClr val="8064A2">
            <a:lumMod val="40000"/>
            <a:lumOff val="60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Расходы</a:t>
          </a:r>
        </a:p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(денежные средства, направляемые на финансовое обеспечение задач и функций органов местного самоуправления)</a:t>
          </a:r>
          <a:r>
            <a:rPr lang="en-US" sz="1200" b="1" dirty="0" smtClean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  <a:r>
            <a:rPr kumimoji="0" lang="ru-RU" sz="1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 </a:t>
          </a:r>
          <a:endParaRPr lang="ru-RU" sz="1200" b="1" dirty="0">
            <a:solidFill>
              <a:srgbClr val="002060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1ABB895-0F4F-4E1F-B552-CE48369B8D0C}" type="par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0883B80B-6898-4CCA-9277-A8D779AAF637}" type="sibTrans" cxnId="{BECE05C3-EDB8-4677-81AF-1BD0384C74D4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B6BCD68B-1A62-4184-8FEE-9FD5D487B66F}">
      <dgm:prSet phldrT="[Текст]" custT="1"/>
      <dgm:spPr>
        <a:xfrm rot="5400000">
          <a:off x="4982019" y="-322897"/>
          <a:ext cx="1218942" cy="5325080"/>
        </a:xfrm>
        <a:prstGeom prst="round2SameRect">
          <a:avLst/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70 570,2 тыс. руб.</a:t>
          </a:r>
          <a:endParaRPr kumimoji="0" lang="ru-RU" sz="1600" b="1" i="0" u="none" strike="noStrike" cap="none" normalizeH="0" baseline="0" dirty="0" smtClean="0">
            <a:ln/>
            <a:solidFill>
              <a:srgbClr val="002060"/>
            </a:solidFill>
            <a:effectLst/>
            <a:latin typeface="Lucida Sans Unicode"/>
            <a:ea typeface="+mn-ea"/>
            <a:cs typeface="Arial" pitchFamily="34" charset="0"/>
          </a:endParaRPr>
        </a:p>
      </dgm:t>
    </dgm:pt>
    <dgm:pt modelId="{2E2D4132-0C1E-4743-B71F-86FA2ED616FE}" type="par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46F7E4A-758D-4052-877C-512B6B6ADFCC}" type="sibTrans" cxnId="{0118C38B-5621-4D79-854E-1CC586B1773C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5EA8B86-1948-46A1-83D8-E9890D6A951C}">
      <dgm:prSet phldrT="[Текст]" custT="1"/>
      <dgm:spPr>
        <a:xfrm>
          <a:off x="0" y="3202031"/>
          <a:ext cx="2995357" cy="1523677"/>
        </a:xfrm>
        <a:prstGeom prst="roundRect">
          <a:avLst/>
        </a:prstGeom>
        <a:solidFill>
          <a:srgbClr val="4F81BD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0" lang="ru-RU" sz="2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Дефицит*</a:t>
          </a:r>
        </a:p>
        <a:p>
          <a:r>
            <a:rPr lang="ru-RU" sz="1200" b="1" dirty="0" smtClean="0">
              <a:solidFill>
                <a:srgbClr val="002060"/>
              </a:solidFill>
              <a:latin typeface="Arial Narrow" pitchFamily="34" charset="0"/>
              <a:ea typeface="+mn-ea"/>
              <a:cs typeface="Times New Roman" pitchFamily="18" charset="0"/>
            </a:rPr>
            <a:t>(превышение расходов бюджета над его доходами)</a:t>
          </a:r>
        </a:p>
      </dgm:t>
    </dgm:pt>
    <dgm:pt modelId="{E65FFA3A-4014-4CC7-B2F3-008C873E5AB9}" type="par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DCB8EFE5-9683-47CC-87CA-38BCCD4D3A4E}" type="sibTrans" cxnId="{28F79D64-BF3E-4C27-923E-C5A611EC3748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1FD3246F-1B6F-4449-8DFF-CA9BFAEBD291}">
      <dgm:prSet phldrT="[Текст]" custT="1"/>
      <dgm:spPr>
        <a:xfrm rot="5400000">
          <a:off x="4996008" y="1314275"/>
          <a:ext cx="1218942" cy="5325080"/>
        </a:xfrm>
        <a:prstGeom prst="round2Same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Lucida Sans Unicode"/>
              <a:ea typeface="+mn-ea"/>
              <a:cs typeface="Times New Roman" pitchFamily="18" charset="0"/>
            </a:rPr>
            <a:t>5165,6 тыс. </a:t>
          </a:r>
          <a:r>
            <a:rPr kumimoji="0" lang="ru-RU" sz="32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Arial" pitchFamily="34" charset="0"/>
              <a:ea typeface="+mn-ea"/>
              <a:cs typeface="Arial" pitchFamily="34" charset="0"/>
            </a:rPr>
            <a:t>руб.</a:t>
          </a:r>
        </a:p>
      </dgm:t>
    </dgm:pt>
    <dgm:pt modelId="{A7DAB042-3D2C-4BDE-A8F3-BB098C43AA52}" type="sib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389DA4DA-1FB3-4051-A37E-5538B1E1386B}" type="parTrans" cxnId="{C7ADA462-BC36-49BA-95B3-CD0069100FA6}">
      <dgm:prSet/>
      <dgm:spPr/>
      <dgm:t>
        <a:bodyPr/>
        <a:lstStyle/>
        <a:p>
          <a:endParaRPr lang="ru-RU" sz="3200" b="1">
            <a:solidFill>
              <a:schemeClr val="tx1"/>
            </a:solidFill>
            <a:latin typeface="+mn-lt"/>
          </a:endParaRPr>
        </a:p>
      </dgm:t>
    </dgm:pt>
    <dgm:pt modelId="{7F9C587C-16E1-4C3A-ABC3-D524117F18F0}" type="pres">
      <dgm:prSet presAssocID="{B948386D-8574-47C1-9D30-52DF798348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DBD47-6AEC-42ED-BF32-7912CC8D7BC6}" type="pres">
      <dgm:prSet presAssocID="{0F0ADC53-9C17-433D-B2EC-07619D2D2309}" presName="linNode" presStyleCnt="0"/>
      <dgm:spPr/>
      <dgm:t>
        <a:bodyPr/>
        <a:lstStyle/>
        <a:p>
          <a:endParaRPr lang="ru-RU"/>
        </a:p>
      </dgm:t>
    </dgm:pt>
    <dgm:pt modelId="{EDCBF151-500B-4AAD-B92E-CDF4D9327F57}" type="pres">
      <dgm:prSet presAssocID="{0F0ADC53-9C17-433D-B2EC-07619D2D2309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82C96-39F0-4D55-A89B-C9E0430F9AAC}" type="pres">
      <dgm:prSet presAssocID="{0F0ADC53-9C17-433D-B2EC-07619D2D230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6F542-8D6D-4B84-9538-B659AB49C072}" type="pres">
      <dgm:prSet presAssocID="{EFEC542B-FBDB-4176-870F-AF42649E48B5}" presName="sp" presStyleCnt="0"/>
      <dgm:spPr/>
      <dgm:t>
        <a:bodyPr/>
        <a:lstStyle/>
        <a:p>
          <a:endParaRPr lang="ru-RU"/>
        </a:p>
      </dgm:t>
    </dgm:pt>
    <dgm:pt modelId="{6CB26A5B-B63E-40DC-8110-C2F0E3717C3B}" type="pres">
      <dgm:prSet presAssocID="{E93844F2-7DB1-4A26-9B43-035B8B83FA66}" presName="linNode" presStyleCnt="0"/>
      <dgm:spPr/>
      <dgm:t>
        <a:bodyPr/>
        <a:lstStyle/>
        <a:p>
          <a:endParaRPr lang="ru-RU"/>
        </a:p>
      </dgm:t>
    </dgm:pt>
    <dgm:pt modelId="{33AD4820-E2B9-4453-887A-1D3B85C988E3}" type="pres">
      <dgm:prSet presAssocID="{E93844F2-7DB1-4A26-9B43-035B8B83FA6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535C0-EFAE-4BDE-960C-942767BCE304}" type="pres">
      <dgm:prSet presAssocID="{E93844F2-7DB1-4A26-9B43-035B8B83FA66}" presName="descendantText" presStyleLbl="alignAccFollowNode1" presStyleIdx="1" presStyleCnt="3" custLinFactNeighborX="-2217" custLinFactNeighborY="-1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7C2EB-599E-41CC-B5C6-B27D65068A41}" type="pres">
      <dgm:prSet presAssocID="{0883B80B-6898-4CCA-9277-A8D779AAF637}" presName="sp" presStyleCnt="0"/>
      <dgm:spPr/>
      <dgm:t>
        <a:bodyPr/>
        <a:lstStyle/>
        <a:p>
          <a:endParaRPr lang="ru-RU"/>
        </a:p>
      </dgm:t>
    </dgm:pt>
    <dgm:pt modelId="{55AE06B4-A2DE-41E9-A1D2-C6553B579A4A}" type="pres">
      <dgm:prSet presAssocID="{D5EA8B86-1948-46A1-83D8-E9890D6A951C}" presName="linNode" presStyleCnt="0"/>
      <dgm:spPr/>
      <dgm:t>
        <a:bodyPr/>
        <a:lstStyle/>
        <a:p>
          <a:endParaRPr lang="ru-RU"/>
        </a:p>
      </dgm:t>
    </dgm:pt>
    <dgm:pt modelId="{D05B7DFB-5FE1-41FF-AC5E-CF203E526E22}" type="pres">
      <dgm:prSet presAssocID="{D5EA8B86-1948-46A1-83D8-E9890D6A951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F5BC7-36F4-4C1F-B335-E5D098FB92A9}" type="pres">
      <dgm:prSet presAssocID="{D5EA8B86-1948-46A1-83D8-E9890D6A951C}" presName="descendantText" presStyleLbl="alignAccFollowNode1" presStyleIdx="2" presStyleCnt="3" custLinFactNeighborX="-1750" custLinFactNeighborY="1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ADA462-BC36-49BA-95B3-CD0069100FA6}" srcId="{D5EA8B86-1948-46A1-83D8-E9890D6A951C}" destId="{1FD3246F-1B6F-4449-8DFF-CA9BFAEBD291}" srcOrd="0" destOrd="0" parTransId="{389DA4DA-1FB3-4051-A37E-5538B1E1386B}" sibTransId="{A7DAB042-3D2C-4BDE-A8F3-BB098C43AA52}"/>
    <dgm:cxn modelId="{8230F692-D0A9-487B-A0B3-0FFA32F85F26}" type="presOf" srcId="{D5EA8B86-1948-46A1-83D8-E9890D6A951C}" destId="{D05B7DFB-5FE1-41FF-AC5E-CF203E526E22}" srcOrd="0" destOrd="0" presId="urn:microsoft.com/office/officeart/2005/8/layout/vList5"/>
    <dgm:cxn modelId="{84687A8C-27BC-4559-81D4-B08F9D27D200}" type="presOf" srcId="{0F0ADC53-9C17-433D-B2EC-07619D2D2309}" destId="{EDCBF151-500B-4AAD-B92E-CDF4D9327F57}" srcOrd="0" destOrd="0" presId="urn:microsoft.com/office/officeart/2005/8/layout/vList5"/>
    <dgm:cxn modelId="{2A33B380-C900-4B22-B1F6-00CFA4C6E460}" srcId="{0F0ADC53-9C17-433D-B2EC-07619D2D2309}" destId="{E0C8B45F-944E-4CA1-97C7-4D2C9E8DF6F9}" srcOrd="0" destOrd="0" parTransId="{6C0C7304-6631-4465-B84E-D16D19D3255F}" sibTransId="{56E64F89-108A-405E-8644-6E684D633203}"/>
    <dgm:cxn modelId="{BECE05C3-EDB8-4677-81AF-1BD0384C74D4}" srcId="{B948386D-8574-47C1-9D30-52DF7983482C}" destId="{E93844F2-7DB1-4A26-9B43-035B8B83FA66}" srcOrd="1" destOrd="0" parTransId="{91ABB895-0F4F-4E1F-B552-CE48369B8D0C}" sibTransId="{0883B80B-6898-4CCA-9277-A8D779AAF637}"/>
    <dgm:cxn modelId="{A426A6E3-FC51-4E76-8BCD-6BEC39728FBF}" srcId="{B948386D-8574-47C1-9D30-52DF7983482C}" destId="{0F0ADC53-9C17-433D-B2EC-07619D2D2309}" srcOrd="0" destOrd="0" parTransId="{A6130D11-A9A8-4595-9818-379C1BD01889}" sibTransId="{EFEC542B-FBDB-4176-870F-AF42649E48B5}"/>
    <dgm:cxn modelId="{0118C38B-5621-4D79-854E-1CC586B1773C}" srcId="{E93844F2-7DB1-4A26-9B43-035B8B83FA66}" destId="{B6BCD68B-1A62-4184-8FEE-9FD5D487B66F}" srcOrd="0" destOrd="0" parTransId="{2E2D4132-0C1E-4743-B71F-86FA2ED616FE}" sibTransId="{346F7E4A-758D-4052-877C-512B6B6ADFCC}"/>
    <dgm:cxn modelId="{E48FEB2E-30E3-4B91-8580-232604AF61DA}" type="presOf" srcId="{E0C8B45F-944E-4CA1-97C7-4D2C9E8DF6F9}" destId="{F7E82C96-39F0-4D55-A89B-C9E0430F9AAC}" srcOrd="0" destOrd="0" presId="urn:microsoft.com/office/officeart/2005/8/layout/vList5"/>
    <dgm:cxn modelId="{7AC04246-94AC-43FF-A79E-26B0971E31B4}" type="presOf" srcId="{B6BCD68B-1A62-4184-8FEE-9FD5D487B66F}" destId="{6D1535C0-EFAE-4BDE-960C-942767BCE304}" srcOrd="0" destOrd="0" presId="urn:microsoft.com/office/officeart/2005/8/layout/vList5"/>
    <dgm:cxn modelId="{E967C902-55AE-4513-B8C7-CFCE4F5C0951}" type="presOf" srcId="{B948386D-8574-47C1-9D30-52DF7983482C}" destId="{7F9C587C-16E1-4C3A-ABC3-D524117F18F0}" srcOrd="0" destOrd="0" presId="urn:microsoft.com/office/officeart/2005/8/layout/vList5"/>
    <dgm:cxn modelId="{28F79D64-BF3E-4C27-923E-C5A611EC3748}" srcId="{B948386D-8574-47C1-9D30-52DF7983482C}" destId="{D5EA8B86-1948-46A1-83D8-E9890D6A951C}" srcOrd="2" destOrd="0" parTransId="{E65FFA3A-4014-4CC7-B2F3-008C873E5AB9}" sibTransId="{DCB8EFE5-9683-47CC-87CA-38BCCD4D3A4E}"/>
    <dgm:cxn modelId="{3CF9694B-113F-4BE6-B9F6-6D3E10179646}" type="presOf" srcId="{E93844F2-7DB1-4A26-9B43-035B8B83FA66}" destId="{33AD4820-E2B9-4453-887A-1D3B85C988E3}" srcOrd="0" destOrd="0" presId="urn:microsoft.com/office/officeart/2005/8/layout/vList5"/>
    <dgm:cxn modelId="{A4CD1608-7B52-4A20-A426-5C5BE72D4D74}" type="presOf" srcId="{1FD3246F-1B6F-4449-8DFF-CA9BFAEBD291}" destId="{C93F5BC7-36F4-4C1F-B335-E5D098FB92A9}" srcOrd="0" destOrd="0" presId="urn:microsoft.com/office/officeart/2005/8/layout/vList5"/>
    <dgm:cxn modelId="{3ECAF4DC-7220-4251-95FF-32BED61D750D}" type="presParOf" srcId="{7F9C587C-16E1-4C3A-ABC3-D524117F18F0}" destId="{D0EDBD47-6AEC-42ED-BF32-7912CC8D7BC6}" srcOrd="0" destOrd="0" presId="urn:microsoft.com/office/officeart/2005/8/layout/vList5"/>
    <dgm:cxn modelId="{FF9051C2-5E02-4DEB-B7B9-0D66612AB888}" type="presParOf" srcId="{D0EDBD47-6AEC-42ED-BF32-7912CC8D7BC6}" destId="{EDCBF151-500B-4AAD-B92E-CDF4D9327F57}" srcOrd="0" destOrd="0" presId="urn:microsoft.com/office/officeart/2005/8/layout/vList5"/>
    <dgm:cxn modelId="{4CE4DBD4-3C20-452F-856F-B20D4302E836}" type="presParOf" srcId="{D0EDBD47-6AEC-42ED-BF32-7912CC8D7BC6}" destId="{F7E82C96-39F0-4D55-A89B-C9E0430F9AAC}" srcOrd="1" destOrd="0" presId="urn:microsoft.com/office/officeart/2005/8/layout/vList5"/>
    <dgm:cxn modelId="{3DAAA3A0-E623-4799-A5E3-FDD82FBA7A1D}" type="presParOf" srcId="{7F9C587C-16E1-4C3A-ABC3-D524117F18F0}" destId="{1766F542-8D6D-4B84-9538-B659AB49C072}" srcOrd="1" destOrd="0" presId="urn:microsoft.com/office/officeart/2005/8/layout/vList5"/>
    <dgm:cxn modelId="{7524B58B-5B73-4CBE-91B6-90798FA1B6EA}" type="presParOf" srcId="{7F9C587C-16E1-4C3A-ABC3-D524117F18F0}" destId="{6CB26A5B-B63E-40DC-8110-C2F0E3717C3B}" srcOrd="2" destOrd="0" presId="urn:microsoft.com/office/officeart/2005/8/layout/vList5"/>
    <dgm:cxn modelId="{CD15FDEE-2680-412B-9D25-0CF433E71B26}" type="presParOf" srcId="{6CB26A5B-B63E-40DC-8110-C2F0E3717C3B}" destId="{33AD4820-E2B9-4453-887A-1D3B85C988E3}" srcOrd="0" destOrd="0" presId="urn:microsoft.com/office/officeart/2005/8/layout/vList5"/>
    <dgm:cxn modelId="{97B0C822-69DB-441E-9D72-2E0D596ACC1B}" type="presParOf" srcId="{6CB26A5B-B63E-40DC-8110-C2F0E3717C3B}" destId="{6D1535C0-EFAE-4BDE-960C-942767BCE304}" srcOrd="1" destOrd="0" presId="urn:microsoft.com/office/officeart/2005/8/layout/vList5"/>
    <dgm:cxn modelId="{DFA1AB22-1C8C-4B2D-8650-40B38C7839FA}" type="presParOf" srcId="{7F9C587C-16E1-4C3A-ABC3-D524117F18F0}" destId="{4C97C2EB-599E-41CC-B5C6-B27D65068A41}" srcOrd="3" destOrd="0" presId="urn:microsoft.com/office/officeart/2005/8/layout/vList5"/>
    <dgm:cxn modelId="{0CEB9935-8C3F-4CE8-9111-C13C755E1329}" type="presParOf" srcId="{7F9C587C-16E1-4C3A-ABC3-D524117F18F0}" destId="{55AE06B4-A2DE-41E9-A1D2-C6553B579A4A}" srcOrd="4" destOrd="0" presId="urn:microsoft.com/office/officeart/2005/8/layout/vList5"/>
    <dgm:cxn modelId="{8B6E2430-AAF0-4221-8625-CBC8840AF658}" type="presParOf" srcId="{55AE06B4-A2DE-41E9-A1D2-C6553B579A4A}" destId="{D05B7DFB-5FE1-41FF-AC5E-CF203E526E22}" srcOrd="0" destOrd="0" presId="urn:microsoft.com/office/officeart/2005/8/layout/vList5"/>
    <dgm:cxn modelId="{FCD4CFA1-587A-477D-909C-9E1C8727F723}" type="presParOf" srcId="{55AE06B4-A2DE-41E9-A1D2-C6553B579A4A}" destId="{C93F5BC7-36F4-4C1F-B335-E5D098FB92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3699CA-8ADC-47D8-9980-E9C8A704B83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ADF2A7-D4A3-407C-8DCD-831765AE0487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sz="800" b="1" i="1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70570,2 </a:t>
          </a:r>
          <a:r>
            <a:rPr lang="ru-RU" sz="27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2700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73DBC-D8E6-4981-A22E-8673DDD5B57B}" type="parTrans" cxnId="{BC94D093-E853-4DAA-99C8-BD04B6318777}">
      <dgm:prSet/>
      <dgm:spPr/>
      <dgm:t>
        <a:bodyPr/>
        <a:lstStyle/>
        <a:p>
          <a:endParaRPr lang="ru-RU"/>
        </a:p>
      </dgm:t>
    </dgm:pt>
    <dgm:pt modelId="{087371C0-2A58-481A-A505-9366E0F14C90}" type="sibTrans" cxnId="{BC94D093-E853-4DAA-99C8-BD04B6318777}">
      <dgm:prSet/>
      <dgm:spPr/>
      <dgm:t>
        <a:bodyPr/>
        <a:lstStyle/>
        <a:p>
          <a:endParaRPr lang="ru-RU"/>
        </a:p>
      </dgm:t>
    </dgm:pt>
    <dgm:pt modelId="{3C9764D9-6D33-43D1-9CD7-34986CA6AB06}" type="asst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решение вопросов местного значения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800" b="1" i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реализацию 20-ти муниципальных программ</a:t>
          </a:r>
          <a:endParaRPr lang="ru-RU" sz="1600" b="0" i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E0621-C658-48C7-89CC-1E03F3C564D2}" type="parTrans" cxnId="{2D4AE532-1FF8-46C3-A150-B8F2684580CF}">
      <dgm:prSet/>
      <dgm:spPr/>
      <dgm:t>
        <a:bodyPr/>
        <a:lstStyle/>
        <a:p>
          <a:endParaRPr lang="ru-RU"/>
        </a:p>
      </dgm:t>
    </dgm:pt>
    <dgm:pt modelId="{D2D95338-80E9-493A-A1F6-4E94B37F8E45}" type="sibTrans" cxnId="{2D4AE532-1FF8-46C3-A150-B8F2684580CF}">
      <dgm:prSet/>
      <dgm:spPr/>
      <dgm:t>
        <a:bodyPr/>
        <a:lstStyle/>
        <a:p>
          <a:endParaRPr lang="ru-RU"/>
        </a:p>
      </dgm:t>
    </dgm:pt>
    <dgm:pt modelId="{AC166ACA-9803-45FC-98F0-817E32DD4593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услуг</a:t>
          </a:r>
          <a:endParaRPr lang="ru-RU" sz="16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A37EB-1496-4853-9D57-2BAC4D70725A}" type="parTrans" cxnId="{A49AC19A-D0C9-4AD6-BBD5-4AB556573282}">
      <dgm:prSet/>
      <dgm:spPr/>
      <dgm:t>
        <a:bodyPr/>
        <a:lstStyle/>
        <a:p>
          <a:endParaRPr lang="ru-RU"/>
        </a:p>
      </dgm:t>
    </dgm:pt>
    <dgm:pt modelId="{4E2D21F0-E386-4F1E-B75F-1E2E16B1430D}" type="sibTrans" cxnId="{A49AC19A-D0C9-4AD6-BBD5-4AB556573282}">
      <dgm:prSet/>
      <dgm:spPr/>
      <dgm:t>
        <a:bodyPr/>
        <a:lstStyle/>
        <a:p>
          <a:endParaRPr lang="ru-RU"/>
        </a:p>
      </dgm:t>
    </dgm:pt>
    <dgm:pt modelId="{D73A183D-2F7B-4A7B-AD2E-C1BA71F6CBFE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на решение вопросов местного значения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мероприятия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</a:t>
          </a:r>
          <a:r>
            <a:rPr lang="ru-RU" sz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выплаты денежных средств на содержание ребенка в семье опекуна и приемной семье,  на вознаграждение приемным родителям за счет субвенций из бюджета Санкт-Петербурга, и другие расходы)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AA339-973C-4FF1-BE37-19254C042E3B}" type="parTrans" cxnId="{866E42FA-0531-45D7-8A52-6A320FF9B96D}">
      <dgm:prSet/>
      <dgm:spPr/>
      <dgm:t>
        <a:bodyPr/>
        <a:lstStyle/>
        <a:p>
          <a:endParaRPr lang="ru-RU"/>
        </a:p>
      </dgm:t>
    </dgm:pt>
    <dgm:pt modelId="{C7128955-58E1-4F3E-9388-B7CF12C02A81}" type="sibTrans" cxnId="{866E42FA-0531-45D7-8A52-6A320FF9B96D}">
      <dgm:prSet/>
      <dgm:spPr/>
      <dgm:t>
        <a:bodyPr/>
        <a:lstStyle/>
        <a:p>
          <a:endParaRPr lang="ru-RU"/>
        </a:p>
      </dgm:t>
    </dgm:pt>
    <dgm:pt modelId="{B3B658E9-EE49-44C7-988E-E78DE587965E}" type="pres">
      <dgm:prSet presAssocID="{EB3699CA-8ADC-47D8-9980-E9C8A704B8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846400-4337-422C-A877-F020CE302697}" type="pres">
      <dgm:prSet presAssocID="{3FADF2A7-D4A3-407C-8DCD-831765AE0487}" presName="centerShape" presStyleLbl="node0" presStyleIdx="0" presStyleCnt="1" custScaleX="126727" custScaleY="78856"/>
      <dgm:spPr/>
      <dgm:t>
        <a:bodyPr/>
        <a:lstStyle/>
        <a:p>
          <a:endParaRPr lang="ru-RU"/>
        </a:p>
      </dgm:t>
    </dgm:pt>
    <dgm:pt modelId="{945B98D7-2D69-4FBA-B710-CB384E8785E7}" type="pres">
      <dgm:prSet presAssocID="{87FE0621-C658-48C7-89CC-1E03F3C564D2}" presName="parTrans" presStyleLbl="bgSibTrans2D1" presStyleIdx="0" presStyleCnt="3" custLinFactNeighborX="20962" custLinFactNeighborY="-33786" custRadScaleRad="200008"/>
      <dgm:spPr/>
      <dgm:t>
        <a:bodyPr/>
        <a:lstStyle/>
        <a:p>
          <a:endParaRPr lang="ru-RU"/>
        </a:p>
      </dgm:t>
    </dgm:pt>
    <dgm:pt modelId="{3FFBDC69-0EA1-413A-9721-CDF4FAFB2859}" type="pres">
      <dgm:prSet presAssocID="{3C9764D9-6D33-43D1-9CD7-34986CA6AB06}" presName="node" presStyleLbl="node1" presStyleIdx="0" presStyleCnt="3" custScaleX="100100" custScaleY="115234" custRadScaleRad="99295" custRadScaleInc="-1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B00E2-82E3-47E4-8F61-6F34587031FB}" type="pres">
      <dgm:prSet presAssocID="{87BA37EB-1496-4853-9D57-2BAC4D70725A}" presName="parTrans" presStyleLbl="bgSibTrans2D1" presStyleIdx="1" presStyleCnt="3" custLinFactNeighborY="14087"/>
      <dgm:spPr/>
      <dgm:t>
        <a:bodyPr/>
        <a:lstStyle/>
        <a:p>
          <a:endParaRPr lang="ru-RU"/>
        </a:p>
      </dgm:t>
    </dgm:pt>
    <dgm:pt modelId="{0B54D8D4-0773-4B0D-B8DB-873323740B60}" type="pres">
      <dgm:prSet presAssocID="{AC166ACA-9803-45FC-98F0-817E32DD4593}" presName="node" presStyleLbl="node1" presStyleIdx="1" presStyleCnt="3" custScaleX="123450" custScaleY="129633" custRadScaleRad="100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AE759-8C65-432F-9A80-AE12EC8CFC84}" type="pres">
      <dgm:prSet presAssocID="{AD5AA339-973C-4FF1-BE37-19254C042E3B}" presName="parTrans" presStyleLbl="bgSibTrans2D1" presStyleIdx="2" presStyleCnt="3" custLinFactNeighborX="-17261" custLinFactNeighborY="-29191"/>
      <dgm:spPr/>
      <dgm:t>
        <a:bodyPr/>
        <a:lstStyle/>
        <a:p>
          <a:endParaRPr lang="ru-RU"/>
        </a:p>
      </dgm:t>
    </dgm:pt>
    <dgm:pt modelId="{A8E551BE-EACE-400C-8BC3-E1F7BBA4C031}" type="pres">
      <dgm:prSet presAssocID="{D73A183D-2F7B-4A7B-AD2E-C1BA71F6CBFE}" presName="node" presStyleLbl="node1" presStyleIdx="2" presStyleCnt="3" custScaleY="128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AE532-1FF8-46C3-A150-B8F2684580CF}" srcId="{3FADF2A7-D4A3-407C-8DCD-831765AE0487}" destId="{3C9764D9-6D33-43D1-9CD7-34986CA6AB06}" srcOrd="0" destOrd="0" parTransId="{87FE0621-C658-48C7-89CC-1E03F3C564D2}" sibTransId="{D2D95338-80E9-493A-A1F6-4E94B37F8E45}"/>
    <dgm:cxn modelId="{866E42FA-0531-45D7-8A52-6A320FF9B96D}" srcId="{3FADF2A7-D4A3-407C-8DCD-831765AE0487}" destId="{D73A183D-2F7B-4A7B-AD2E-C1BA71F6CBFE}" srcOrd="2" destOrd="0" parTransId="{AD5AA339-973C-4FF1-BE37-19254C042E3B}" sibTransId="{C7128955-58E1-4F3E-9388-B7CF12C02A81}"/>
    <dgm:cxn modelId="{0CADEA0C-BEA2-4CB7-A76F-58B7A9C14B84}" type="presOf" srcId="{EB3699CA-8ADC-47D8-9980-E9C8A704B830}" destId="{B3B658E9-EE49-44C7-988E-E78DE587965E}" srcOrd="0" destOrd="0" presId="urn:microsoft.com/office/officeart/2005/8/layout/radial4"/>
    <dgm:cxn modelId="{FA301B9A-115D-4039-8E98-BC5008EBFB0B}" type="presOf" srcId="{3FADF2A7-D4A3-407C-8DCD-831765AE0487}" destId="{0D846400-4337-422C-A877-F020CE302697}" srcOrd="0" destOrd="0" presId="urn:microsoft.com/office/officeart/2005/8/layout/radial4"/>
    <dgm:cxn modelId="{6789725B-C20E-441C-8F95-E58F309C1B23}" type="presOf" srcId="{87FE0621-C658-48C7-89CC-1E03F3C564D2}" destId="{945B98D7-2D69-4FBA-B710-CB384E8785E7}" srcOrd="0" destOrd="0" presId="urn:microsoft.com/office/officeart/2005/8/layout/radial4"/>
    <dgm:cxn modelId="{A49AC19A-D0C9-4AD6-BBD5-4AB556573282}" srcId="{3FADF2A7-D4A3-407C-8DCD-831765AE0487}" destId="{AC166ACA-9803-45FC-98F0-817E32DD4593}" srcOrd="1" destOrd="0" parTransId="{87BA37EB-1496-4853-9D57-2BAC4D70725A}" sibTransId="{4E2D21F0-E386-4F1E-B75F-1E2E16B1430D}"/>
    <dgm:cxn modelId="{BC94D093-E853-4DAA-99C8-BD04B6318777}" srcId="{EB3699CA-8ADC-47D8-9980-E9C8A704B830}" destId="{3FADF2A7-D4A3-407C-8DCD-831765AE0487}" srcOrd="0" destOrd="0" parTransId="{82773DBC-D8E6-4981-A22E-8673DDD5B57B}" sibTransId="{087371C0-2A58-481A-A505-9366E0F14C90}"/>
    <dgm:cxn modelId="{4DB114E9-1E2F-49FE-97AF-B855724C86F0}" type="presOf" srcId="{AC166ACA-9803-45FC-98F0-817E32DD4593}" destId="{0B54D8D4-0773-4B0D-B8DB-873323740B60}" srcOrd="0" destOrd="0" presId="urn:microsoft.com/office/officeart/2005/8/layout/radial4"/>
    <dgm:cxn modelId="{B6C2D390-A254-4CCC-9443-2FED218D5511}" type="presOf" srcId="{D73A183D-2F7B-4A7B-AD2E-C1BA71F6CBFE}" destId="{A8E551BE-EACE-400C-8BC3-E1F7BBA4C031}" srcOrd="0" destOrd="0" presId="urn:microsoft.com/office/officeart/2005/8/layout/radial4"/>
    <dgm:cxn modelId="{5EDEC3C8-B2FC-4732-A44A-207F8F15026E}" type="presOf" srcId="{AD5AA339-973C-4FF1-BE37-19254C042E3B}" destId="{F5BAE759-8C65-432F-9A80-AE12EC8CFC84}" srcOrd="0" destOrd="0" presId="urn:microsoft.com/office/officeart/2005/8/layout/radial4"/>
    <dgm:cxn modelId="{1CDB5F31-0608-4DD6-A446-9CABCE02C595}" type="presOf" srcId="{3C9764D9-6D33-43D1-9CD7-34986CA6AB06}" destId="{3FFBDC69-0EA1-413A-9721-CDF4FAFB2859}" srcOrd="0" destOrd="0" presId="urn:microsoft.com/office/officeart/2005/8/layout/radial4"/>
    <dgm:cxn modelId="{07C3CE48-213C-4980-832B-61E06E1472CD}" type="presOf" srcId="{87BA37EB-1496-4853-9D57-2BAC4D70725A}" destId="{852B00E2-82E3-47E4-8F61-6F34587031FB}" srcOrd="0" destOrd="0" presId="urn:microsoft.com/office/officeart/2005/8/layout/radial4"/>
    <dgm:cxn modelId="{73576FC8-BC55-4F25-98D0-F89C2294097A}" type="presParOf" srcId="{B3B658E9-EE49-44C7-988E-E78DE587965E}" destId="{0D846400-4337-422C-A877-F020CE302697}" srcOrd="0" destOrd="0" presId="urn:microsoft.com/office/officeart/2005/8/layout/radial4"/>
    <dgm:cxn modelId="{6CF4CE58-780F-4A14-AF29-67E8391B30AC}" type="presParOf" srcId="{B3B658E9-EE49-44C7-988E-E78DE587965E}" destId="{945B98D7-2D69-4FBA-B710-CB384E8785E7}" srcOrd="1" destOrd="0" presId="urn:microsoft.com/office/officeart/2005/8/layout/radial4"/>
    <dgm:cxn modelId="{EEE8F7E8-9584-413F-BD7E-7C78A6F1ED6B}" type="presParOf" srcId="{B3B658E9-EE49-44C7-988E-E78DE587965E}" destId="{3FFBDC69-0EA1-413A-9721-CDF4FAFB2859}" srcOrd="2" destOrd="0" presId="urn:microsoft.com/office/officeart/2005/8/layout/radial4"/>
    <dgm:cxn modelId="{ED55E7A4-F235-4537-A8D5-7E6CD9623F1C}" type="presParOf" srcId="{B3B658E9-EE49-44C7-988E-E78DE587965E}" destId="{852B00E2-82E3-47E4-8F61-6F34587031FB}" srcOrd="3" destOrd="0" presId="urn:microsoft.com/office/officeart/2005/8/layout/radial4"/>
    <dgm:cxn modelId="{DEF2F444-CD59-4011-B132-02275F710ABB}" type="presParOf" srcId="{B3B658E9-EE49-44C7-988E-E78DE587965E}" destId="{0B54D8D4-0773-4B0D-B8DB-873323740B60}" srcOrd="4" destOrd="0" presId="urn:microsoft.com/office/officeart/2005/8/layout/radial4"/>
    <dgm:cxn modelId="{4C7A60E7-5FEF-4CB3-8411-43BABB8FFB01}" type="presParOf" srcId="{B3B658E9-EE49-44C7-988E-E78DE587965E}" destId="{F5BAE759-8C65-432F-9A80-AE12EC8CFC84}" srcOrd="5" destOrd="0" presId="urn:microsoft.com/office/officeart/2005/8/layout/radial4"/>
    <dgm:cxn modelId="{B330CC7A-D411-4EB0-A6DE-F884D4E60715}" type="presParOf" srcId="{B3B658E9-EE49-44C7-988E-E78DE587965E}" destId="{A8E551BE-EACE-400C-8BC3-E1F7BBA4C031}" srcOrd="6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9FDA-D37A-47F7-BA00-633AAE442DD1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28584-4519-4051-B029-EFF849281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54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8584-4519-4051-B029-EFF849281CA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78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28584-4519-4051-B029-EFF849281CA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1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7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14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8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2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5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9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5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66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8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F9A0-A6C9-413C-850F-9D4A3EC2E66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9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F9A0-A6C9-413C-850F-9D4A3EC2E66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83C2-2AEC-4472-BBA5-FB554F3E0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2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o78.ru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7000"/>
                    </a14:imgEffect>
                    <a14:imgEffect>
                      <a14:brightnessContrast bright="33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569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188640"/>
            <a:ext cx="734481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Санкт-Петербурга муниципальный округ № 78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на 2020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ВМО СПб муниципальный округ № 78 на 2020 год принят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Муниципального Совета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78 от 12.12.2019 № 30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74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471868"/>
              </p:ext>
            </p:extLst>
          </p:nvPr>
        </p:nvGraphicFramePr>
        <p:xfrm>
          <a:off x="261256" y="1489227"/>
          <a:ext cx="8631471" cy="436121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4350"/>
                <a:gridCol w="5038120"/>
                <a:gridCol w="1294683"/>
                <a:gridCol w="1654318"/>
              </a:tblGrid>
              <a:tr h="644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8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8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8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расходам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(всего)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>
                        <a:hueOff val="0"/>
                        <a:satOff val="0"/>
                        <a:lumOff val="0"/>
                      </a:schemeClr>
                    </a:solidFill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27 372,0</a:t>
                      </a: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38,79</a:t>
                      </a:r>
                    </a:p>
                  </a:txBody>
                  <a:tcPr marL="0" marR="0" marT="0" marB="0" anchor="ctr" horzOverflow="overflow"/>
                </a:tc>
              </a:tr>
              <a:tr h="259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органов местного самоуправления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25558,8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исполнению государственных полномочий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1680,7</a:t>
                      </a:r>
                    </a:p>
                  </a:txBody>
                  <a:tcPr marL="0" marR="0" marT="0" marB="0" anchor="ctr" horzOverflow="overflow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</a:p>
                  </a:txBody>
                  <a:tcPr marL="0" marR="0" marT="0" marB="0" anchor="ctr" horzOverflow="overflow"/>
                </a:tc>
              </a:tr>
              <a:tr h="728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территорий от чрезвычайных ситуаций природного и техногенного характера, гражданская оборона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488,1</a:t>
                      </a: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0,69</a:t>
                      </a:r>
                    </a:p>
                  </a:txBody>
                  <a:tcPr marL="0" marR="0" marT="0" marB="0" anchor="ctr" horzOverflow="overflow"/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470,1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13254,1</a:t>
                      </a:r>
                    </a:p>
                  </a:txBody>
                  <a:tcPr marL="0" marR="0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18,78</a:t>
                      </a:r>
                    </a:p>
                  </a:txBody>
                  <a:tcPr marL="0" marR="0" marT="0" marB="0" anchor="ctr" horzOverflow="overflow"/>
                </a:tc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13254,1</a:t>
                      </a:r>
                    </a:p>
                  </a:txBody>
                  <a:tcPr marL="0" marR="0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РАСХОДЫ  БЮДЖЕТА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ВНУТРИГОРОДСКОГО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САНКТ-ПЕТЕРБУРГА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 № 78</a:t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2020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4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42963"/>
              </p:ext>
            </p:extLst>
          </p:nvPr>
        </p:nvGraphicFramePr>
        <p:xfrm>
          <a:off x="251520" y="1348863"/>
          <a:ext cx="8641208" cy="534837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5077"/>
                <a:gridCol w="5043803"/>
                <a:gridCol w="1296144"/>
                <a:gridCol w="1656184"/>
              </a:tblGrid>
              <a:tr h="647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расходам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(всего)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1"/>
                    </a:solidFill>
                  </a:tcPr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1 076,5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 И КИНЕМАТОГРАФИЯ 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21246,9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21 246,9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4372,9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3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2646,5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1726,4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8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1931,7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1931,7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70570,2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25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311446"/>
              </p:ext>
            </p:extLst>
          </p:nvPr>
        </p:nvGraphicFramePr>
        <p:xfrm>
          <a:off x="539552" y="692696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213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User\AppData\Local\Microsoft\Windows\Temporary Internet Files\Content.IE5\R38YI8FO\publicdomainq-0006932ovvsgf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62" y="4437112"/>
            <a:ext cx="189321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0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1728192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190049"/>
              </p:ext>
            </p:extLst>
          </p:nvPr>
        </p:nvGraphicFramePr>
        <p:xfrm>
          <a:off x="457200" y="2190080"/>
          <a:ext cx="82296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6552728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Совет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Внутригородского Муниципального образования Санкт-Петербурга муниципальный округ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6721,5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Местная администрация Внутригородского Муниципального образования Санкт-Петербурга муниципальный округ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18741,3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выполнение государственного  полномочия Санкт-Петербурга по составлению протоколов об административных правонарушениях за счет субвенций из бюджета Санкт-Петербурга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государственного полномочия Санкт-Петербурга по организации и осуществлению деятельности по опеке и попечительству за счет субвенций из бюджета Санкт-Петербурга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1680,7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27151,0</a:t>
                      </a:r>
                      <a:endParaRPr lang="ru-RU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3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172819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и обеспечение деятельности муниципального казенного учреждения «МЦ-78»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644439"/>
              </p:ext>
            </p:extLst>
          </p:nvPr>
        </p:nvGraphicFramePr>
        <p:xfrm>
          <a:off x="457200" y="2190080"/>
          <a:ext cx="8229600" cy="189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6552728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 содержание и обеспечение деятельности муниципального казенного учреждения «МЦ-78»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12064,0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 выплату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заработной платы педагогического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состава муниципального казенного учреждения «МЦ-78»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15680,0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2" b="90000" l="10000" r="90000">
                        <a14:foregroundMark x1="61563" y1="16667" x2="61563" y2="16667"/>
                        <a14:foregroundMark x1="51563" y1="7500" x2="51563" y2="7500"/>
                        <a14:foregroundMark x1="12500" y1="3472" x2="12500" y2="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5104"/>
            <a:ext cx="297569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3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496163"/>
              </p:ext>
            </p:extLst>
          </p:nvPr>
        </p:nvGraphicFramePr>
        <p:xfrm>
          <a:off x="457200" y="1453728"/>
          <a:ext cx="82296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уплате членских взносов на осуществление деятельности Совета муниципальных образований Санкт-Петербурга и содержание его органов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выборов в представительные органы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Местной администрации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Подготовка, переподготовка и повышение квалификации выборных должностных лиц местного самоуправления, депутатов представительного органа местного самоуправления, а также муниципальных служащих и работников муниципальных учреждений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выплаты пенсии за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выслугу лет, доплаты за стаж,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лицам, замещавшим муниципальные должности и должности муниципальной службы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2646,5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государственного полномочия Санкт-Петербурга по выплате денежных средств на содержание ребенка в семье опекуна и приемной семье за счет субвенций из бюджета Санкт-Петербурга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1081,4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исполнение государственного полномочия Санкт-Петербурга по выплате денежных средств на вознаграждение приемным родителям за счет субвенций из бюджета Санкт-Петербурга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4790,8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2" y="205980"/>
            <a:ext cx="7427168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МЕРОПРИЯТИЯ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6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ПРОГРАММЫ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287422"/>
              </p:ext>
            </p:extLst>
          </p:nvPr>
        </p:nvGraphicFramePr>
        <p:xfrm>
          <a:off x="457200" y="1453728"/>
          <a:ext cx="8229600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защиты прав потребителей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информирования, консультирования и содействия жителям  муниципального образования   по вопросам создания товариществ собственников жилья, советов многоквартирных домов, формирования земельных участков, на которых расположены многоквартирные дома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финансирование временного трудоустройства несовершеннолетних в возрасте от 14 до 18 лет в свободное от учебы время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Содействие развитию малого бизнеса на территории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 придомовых и дворовых территорий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10873,1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 территории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2381,0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мероприятиях по охране окружающей среды в границах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Военно-патриотическое воспитание молодежи 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3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ПРОГРАММЫ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793319"/>
              </p:ext>
            </p:extLst>
          </p:nvPr>
        </p:nvGraphicFramePr>
        <p:xfrm>
          <a:off x="457200" y="1623784"/>
          <a:ext cx="8229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реализации мер по профилактике  дорожно-транспортного травматизма на территории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формах и порядке, установленных законодательством Санкт-Петербурга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 терроризма и экстремизма, а также минимизации и ликвидации последствий  проявления терроризма и экстремизма в границах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новых потенциально опасных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веществ, наркомании в Санкт-Петербурге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местных и участие в организации и проведении городских праздничных и иных зрелищных мероприятий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3080,7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 по сохранению и развитию местных традиций и обрядов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досуговых мероприятий для жителей, детей и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подростковпроживающих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территории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1856,2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5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128792" cy="918764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решение вопросов местного значения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ПРОГРАММЫ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627177"/>
              </p:ext>
            </p:extLst>
          </p:nvPr>
        </p:nvGraphicFramePr>
        <p:xfrm>
          <a:off x="457200" y="1623784"/>
          <a:ext cx="8229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6624736"/>
                <a:gridCol w="116247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Российской Федерации, проживающих на территории муниципального образования, социальную и культурную адаптацию мигрантов, профилактику межнациональных (межэтнических) конфликтов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 условий для развития на территории муниципального образования  физической культуры и массового спорта, организация и проведение официальных физкультурных мероприятий, физкультурно-оздоровительных и спортивных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 и распространение информационного бюллетеня "Ваш Муниципальный", опубликование муниципальных правовых актов, иной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1931,7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на реализацию муниципальных программ: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22947,8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5301207"/>
            <a:ext cx="82089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муниципальных программах размещена на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Санкт-Петербурга муниципальный округ  № 78 по адресу: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http://www.momo78.ru/local_administration/municipalnye-programmy/mp-2019/</a:t>
            </a:r>
          </a:p>
        </p:txBody>
      </p:sp>
    </p:spTree>
    <p:extLst>
      <p:ext uri="{BB962C8B-B14F-4D97-AF65-F5344CB8AC3E}">
        <p14:creationId xmlns:p14="http://schemas.microsoft.com/office/powerpoint/2010/main" val="39510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714434"/>
              </p:ext>
            </p:extLst>
          </p:nvPr>
        </p:nvGraphicFramePr>
        <p:xfrm>
          <a:off x="457200" y="1600200"/>
          <a:ext cx="8229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584176"/>
                <a:gridCol w="1224136"/>
                <a:gridCol w="13064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приема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Совет Внутригородского Муниципального образования Санкт-Петербурга муниципальный округ № 78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191023, г. Санкт-Петербург,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Гороховая, д. 48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Тел/факс: (812) 310-88-88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momo78.ms@gmail.com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Понедельник-четверг: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09:00 до 18:00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09:00 до 17:00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Обеденный перерыв: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13:00-14:00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Выходной: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воскресенье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Ожогина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Татьяна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граждан: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 -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15:00 до 18:00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Местная администрация Внутригородского Муниципального образования Санкт-Петербурга муниципальный округ № 78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191023, г. Санкт-Петербург,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Гороховая, д. 48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Тел/факс: (812) 310-88-88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momo78.ms@gmail.com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Дружинина Юлия Николаевна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граждан: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 - с 14:00 до 17:00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128792" cy="720080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51723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http://www.momo78.ru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C:\Users\User\AppData\Local\Microsoft\Windows\Temporary Internet Files\Content.IE5\Z6WRLYR1\telephone-23293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53254"/>
            <a:ext cx="1728192" cy="16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17858"/>
            <a:ext cx="8712968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Основные характеристики Внутригородского Муниципального образования </a:t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муниципальный округ № 78</a:t>
            </a:r>
          </a:p>
          <a:p>
            <a:endParaRPr lang="ru-RU" sz="5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округа ограничены Невским проспектом, набережной реки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Фонтанки,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Гороховой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улицей, Адмиралтейским проспектом.</a:t>
            </a:r>
          </a:p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Площадь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1 312 956 кв. метров.</a:t>
            </a:r>
          </a:p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населения составляет порядка 11 тыс. человек.</a:t>
            </a:r>
          </a:p>
          <a:p>
            <a:pPr fontAlgn="base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округа расположены станции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«Гостиный двор», «Невский проспект», «Адмиралтейская».</a:t>
            </a:r>
          </a:p>
          <a:p>
            <a:pPr fontAlgn="base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№ 78 располагает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такими образовательными учреждениями как Российский государственный педагогический университет им. А. И. Герцена, Санкт-Петербургское суворовское военное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 Министерства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РФ, Академия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балета имени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А.Я. Вагановой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Санкт-Петербургский государственный экономический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университет, Санкт-Петербургский городской Дворец творчества юных, и другие образовательные учреждения.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расположены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кафедральный собор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Российская национальная библиотека,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Александринский театр, Большой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драматический театр им.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Г.А. Товстоногова, а также огромное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кафе и ресторанов, торговых центров и бутиков.</a:t>
            </a:r>
          </a:p>
          <a:p>
            <a:pPr fontAlgn="base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Жилой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состоит из старого фонда различной категории от трущоб до элитного,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престижного жилья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        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604359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16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04664"/>
            <a:ext cx="3456384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 Л О С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 Р 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5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15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5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в виде налоговых, неналоговых и безвозмездных поступлений.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Расходы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денежные средства, направляемые на финансовое обеспечение задач и функций органов местного самоуправления.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Дефицит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бюджета над его доходами (-).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Профицит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–превышение доходов бюджета над его расходами (+).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Межбюджетные трансферты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 в целях исполнения обязанностей по решению вопросов местного значения.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5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02864304"/>
              </p:ext>
            </p:extLst>
          </p:nvPr>
        </p:nvGraphicFramePr>
        <p:xfrm>
          <a:off x="500034" y="1500174"/>
          <a:ext cx="8320438" cy="472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571500" y="6215063"/>
            <a:ext cx="8358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C00000"/>
                </a:solidFill>
              </a:rPr>
              <a:t>* - Источник </a:t>
            </a:r>
            <a:r>
              <a:rPr lang="ru-RU" sz="1200" b="1" i="1" dirty="0">
                <a:solidFill>
                  <a:srgbClr val="C00000"/>
                </a:solidFill>
              </a:rPr>
              <a:t>финансирования дефицита бюджета – превышение доходов над расходами прошлых лет, остатки денежных средств на счетах.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428596" y="116632"/>
            <a:ext cx="8353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   </a:t>
            </a: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78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НА 2020 </a:t>
            </a:r>
            <a:r>
              <a:rPr lang="ru-RU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51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9114" y="4297660"/>
            <a:ext cx="8229600" cy="215567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задачами органов местного самоуправления Муниципального образования в области социально-экономической политики на 2020 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культура, оздоровление и спорт, работа с молодежью, повышение уровня безопасности, охрана окружающей среды, опека и попечительство и др.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указанных целей необходимо увеличить доходы местного бюджета; укрепить финансово-экономическую базу органов местного самоуправления; развить формы гражданского участия в деятельности органов местного самоуправления; активизировать работу по взаимодействию органов местного самоуправления и органов государственной власти.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935219"/>
              </p:ext>
            </p:extLst>
          </p:nvPr>
        </p:nvGraphicFramePr>
        <p:xfrm>
          <a:off x="457200" y="1600200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728192"/>
                <a:gridCol w="936104"/>
                <a:gridCol w="936104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2017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2018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2022 г.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(чел.)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11 791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11 230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11 270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11 290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(тыс. руб.)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70 107,3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71 742,8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71769,6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65404,6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67800,3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70539,3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(тыс. руб.)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64 011,3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78 748,1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74924,0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70570,2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68116,8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70466,7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6 096,0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-3154,4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-5165,6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7201" y="116632"/>
            <a:ext cx="8353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       </a:t>
            </a: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 СОЦИАЛЬНО-ЭКОНОМИЧЕСКОГО  РАЗВИТИЯ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ВНУТРИГОРОДСКОГО  МУНИЦИПАЛЬНОГО  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1900" b="1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САНКТ-ПЕТЕРБУРГА  МУНИЦИПАЛЬНЫЙ  ОКРУГ  № 78</a:t>
            </a:r>
            <a: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НА 2020 ГОД</a:t>
            </a:r>
            <a:endPara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70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03" y="1594072"/>
            <a:ext cx="4571553" cy="41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11663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МУНИЦИПАЛЬНЫЙ ОКРУГ  № 78</a:t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43808" y="43651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8064" y="50851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504" y="1703130"/>
            <a:ext cx="21602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496" y="2639234"/>
            <a:ext cx="22322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496" y="3575338"/>
            <a:ext cx="22322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4536122"/>
            <a:ext cx="20162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Штрафы,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санкции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497" y="5184194"/>
            <a:ext cx="22322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876256" y="2468503"/>
            <a:ext cx="22322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бюджетных средств: общегосударственные вопросы, национальная экономика, жилищно-коммунальное хозяйство, охрана окружающей среды , образование, культура и др.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99592" y="1166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СРАВНИТЕЛЬНАЯ ХАРАКТЕРИСТИКА ИСТОЧНИКОВ ДОХОДОВ МЕСТНОГО БЮДЖЕТА В 2019 И 2020 ГОДУ</a:t>
            </a:r>
            <a:endParaRPr lang="ru-RU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User\AppData\Local\Microsoft\Windows\Temporary Internet Files\Content.IE5\Z6WRLYR1\bag-156120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2552700" cy="27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AppData\Local\Microsoft\Windows\Temporary Internet Files\Content.IE5\Z6WRLYR1\bag-156120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2520280" cy="27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2146211"/>
            <a:ext cx="2160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71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769,6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204864"/>
            <a:ext cx="18722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65404,6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7" descr="C:\Users\User\AppData\Local\Microsoft\Windows\Temporary Internet Files\Content.IE5\Z6WRLYR1\arrow-462212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2717" y="3568044"/>
            <a:ext cx="440105" cy="5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User\AppData\Local\Microsoft\Windows\Temporary Internet Files\Content.IE5\Z6WRLYR1\arrow-462212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1178" y="3568043"/>
            <a:ext cx="440105" cy="5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136" y="4263866"/>
            <a:ext cx="1760612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57470,0</a:t>
            </a:r>
          </a:p>
          <a:p>
            <a:pPr algn="ctr">
              <a:lnSpc>
                <a:spcPts val="25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алоги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2422629"/>
            <a:ext cx="144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тыс. руб.)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4279642"/>
            <a:ext cx="151216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59627,8</a:t>
            </a:r>
          </a:p>
          <a:p>
            <a:pPr algn="ctr">
              <a:lnSpc>
                <a:spcPts val="2500"/>
              </a:lnSpc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алоги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7640" y="5157192"/>
            <a:ext cx="3886808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7934,6</a:t>
            </a:r>
          </a:p>
          <a:p>
            <a:pPr algn="ctr">
              <a:lnSpc>
                <a:spcPts val="15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Неналоговые доходы,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безвозмездные поступления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3414,0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153367"/>
            <a:ext cx="3960440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11451,4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безвозмездные поступления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3003,7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55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478623"/>
              </p:ext>
            </p:extLst>
          </p:nvPr>
        </p:nvGraphicFramePr>
        <p:xfrm>
          <a:off x="457200" y="2209264"/>
          <a:ext cx="82296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952"/>
                <a:gridCol w="1224136"/>
                <a:gridCol w="1522512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источника доходов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доходам всего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 ДОХОДЫ, в том числе: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57470,0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87,9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kumimoji="0" lang="ru-RU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алоги на совокупный доход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57470,0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НЕНАЛОГОВЫЕ ДОХОДЫ, в том числе: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4520,6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6,9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Штрафы, санкции, возмещение ущерба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4520,6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ПОСТУПЛЕНИЯ, в том числе: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3414,0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5,2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Субвенции бюджетам субъектов РФ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3414,0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ВСЕГО ДОХОДОВ: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65404,6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ru-RU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57248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ВНУТРИГОРОДСКОГО МУНИЦИПАЛЬНОГО ОБРАЗОВАНИЯ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МУНИЦИПАЛЬНЫЙ ОКРУГ  № 78</a:t>
            </a:r>
            <a:b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857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51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11560" y="11663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ФАКТИЧЕСКОЕ ИСПОЛНЕНИЕ МЕСТНОГО БЮДЖЕТА </a:t>
            </a:r>
          </a:p>
          <a:p>
            <a:pPr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ПО РАСХОДАМ В 2016-2019 </a:t>
            </a:r>
            <a:r>
              <a:rPr lang="ru-RU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51797"/>
            <a:ext cx="3374520" cy="29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Users\User\AppData\Local\Microsoft\Windows\Temporary Internet Files\Content.IE5\ASB3P2XZ\Money-PNG-Pic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48" y="762963"/>
            <a:ext cx="3646760" cy="36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361" y="4409723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12568" y="2195572"/>
            <a:ext cx="144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(в тыс. руб.)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592" y="1340768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64011,3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1014" y="3303946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78748,1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19872" y="4365104"/>
            <a:ext cx="1582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74924,0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20072" y="1202268"/>
            <a:ext cx="16561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70570,2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(прогноз)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205"/>
            <a:ext cx="960901" cy="11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26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1453</TotalTime>
  <Words>1584</Words>
  <Application>Microsoft Office PowerPoint</Application>
  <PresentationFormat>Экран (4:3)</PresentationFormat>
  <Paragraphs>447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Calibri</vt:lpstr>
      <vt:lpstr>Lucida Sans Unicode</vt:lpstr>
      <vt:lpstr>Symbol</vt:lpstr>
      <vt:lpstr>Times New Roman</vt:lpstr>
      <vt:lpstr>Тема Office</vt:lpstr>
      <vt:lpstr>Презентация PowerPoint</vt:lpstr>
      <vt:lpstr>Презентация PowerPoint</vt:lpstr>
      <vt:lpstr>Г Л О С С А Р И Й</vt:lpstr>
      <vt:lpstr>Презентация PowerPoint</vt:lpstr>
      <vt:lpstr> Основными задачами органов местного самоуправления Муниципального образования в области социально-экономической политики на 2020 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культура, оздоровление и спорт, работа с молодежью, повышение уровня безопасности, охрана окружающей среды, опека и попечительство и др.  Для достижения указанных целей необходимо увеличить доходы местного бюджета; укрепить финансово-экономическую базу органов местного самоуправления; развить формы гражданского участия в деятельности органов местного самоуправления; активизировать работу по взаимодействию органов местного самоуправления и органов государственной власти.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обеспечение функций органов местного самоуправления, исполнение отдельных государственных полномочий по опеке и попечительству, составлению протоколов об административных правонарушениях, оказание государственных и муниципальных услуг</vt:lpstr>
      <vt:lpstr>Расходы на содержание и обеспечение деятельности муниципального казенного учреждения «МЦ-78»</vt:lpstr>
      <vt:lpstr>Расходы на решение вопросов местного значения   НЕПРОГРАММНЫЕ МЕРОПРИЯТИЯ</vt:lpstr>
      <vt:lpstr>Расходы на решение вопросов местного значения   МУНИЦИПАЛЬНЫЕ  ПРОГРАММЫ</vt:lpstr>
      <vt:lpstr>Расходы на решение вопросов местного значения   МУНИЦИПАЛЬНЫЕ  ПРОГРАММЫ</vt:lpstr>
      <vt:lpstr>Расходы на решение вопросов местного значения   МУНИЦИПАЛЬНЫЕ  ПРОГРАММЫ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98</cp:revision>
  <dcterms:created xsi:type="dcterms:W3CDTF">2019-10-17T12:10:04Z</dcterms:created>
  <dcterms:modified xsi:type="dcterms:W3CDTF">2020-03-27T10:56:40Z</dcterms:modified>
</cp:coreProperties>
</file>